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5" r:id="rId2"/>
    <p:sldId id="270" r:id="rId3"/>
    <p:sldId id="269" r:id="rId4"/>
    <p:sldId id="271" r:id="rId5"/>
    <p:sldId id="267" r:id="rId6"/>
    <p:sldId id="265" r:id="rId7"/>
    <p:sldId id="264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5" r:id="rId16"/>
    <p:sldId id="286" r:id="rId17"/>
    <p:sldId id="300" r:id="rId18"/>
    <p:sldId id="301" r:id="rId19"/>
    <p:sldId id="321" r:id="rId20"/>
    <p:sldId id="288" r:id="rId21"/>
    <p:sldId id="296" r:id="rId22"/>
    <p:sldId id="295" r:id="rId23"/>
    <p:sldId id="298" r:id="rId24"/>
    <p:sldId id="299" r:id="rId25"/>
    <p:sldId id="308" r:id="rId26"/>
    <p:sldId id="319" r:id="rId27"/>
    <p:sldId id="320" r:id="rId28"/>
    <p:sldId id="307" r:id="rId29"/>
    <p:sldId id="310" r:id="rId30"/>
    <p:sldId id="259" r:id="rId31"/>
    <p:sldId id="309" r:id="rId32"/>
    <p:sldId id="311" r:id="rId33"/>
    <p:sldId id="312" r:id="rId34"/>
    <p:sldId id="313" r:id="rId35"/>
    <p:sldId id="279" r:id="rId36"/>
    <p:sldId id="317" r:id="rId37"/>
  </p:sldIdLst>
  <p:sldSz cx="9144000" cy="6858000" type="screen4x3"/>
  <p:notesSz cx="6723063" cy="9853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003300"/>
    <a:srgbClr val="663300"/>
    <a:srgbClr val="660066"/>
    <a:srgbClr val="4D2403"/>
    <a:srgbClr val="FF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4" autoAdjust="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818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D00B9-B096-467F-BAE6-39F25AFE5308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22837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307" y="4680466"/>
            <a:ext cx="5378450" cy="44341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818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B0826-569C-43A5-B3EE-C75309B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4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007FB-C8C7-4486-B119-51A0BBCB95D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1021-FF81-49F8-BA0D-CF9107EF0E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8.jpeg"/><Relationship Id="rId10" Type="http://schemas.openxmlformats.org/officeDocument/2006/relationships/image" Target="../media/image51.jpe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9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94.jpe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71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7984" y="620688"/>
            <a:ext cx="4215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r"/>
            <a:r>
              <a:rPr lang="ru-RU" b="1" dirty="0" smtClean="0">
                <a:solidFill>
                  <a:srgbClr val="663300"/>
                </a:solidFill>
                <a:latin typeface="Academy" pitchFamily="2" charset="0"/>
              </a:rPr>
              <a:t>Никогда и никому не позволяйте думать за вас. Читайте книги. </a:t>
            </a:r>
          </a:p>
          <a:p>
            <a:pPr indent="342900" algn="r"/>
            <a:endParaRPr lang="en-US" b="1" dirty="0" smtClean="0">
              <a:solidFill>
                <a:srgbClr val="663300"/>
              </a:solidFill>
              <a:latin typeface="Academy" pitchFamily="2" charset="0"/>
            </a:endParaRPr>
          </a:p>
          <a:p>
            <a:pPr indent="342900" algn="r"/>
            <a:r>
              <a:rPr lang="ru-RU" b="1" dirty="0" smtClean="0">
                <a:solidFill>
                  <a:srgbClr val="663300"/>
                </a:solidFill>
                <a:latin typeface="Academy" pitchFamily="2" charset="0"/>
              </a:rPr>
              <a:t>© Я.Вишневский</a:t>
            </a:r>
            <a:endParaRPr lang="ru-RU" dirty="0">
              <a:solidFill>
                <a:srgbClr val="663300"/>
              </a:solidFill>
              <a:latin typeface="Academ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64319" y="188640"/>
            <a:ext cx="8615361" cy="440120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Задачи: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оснащение кабинета  в соответствии с современными требованиями;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совершенствование научно-методической, дидактической</a:t>
            </a:r>
            <a:r>
              <a:rPr lang="en-US" sz="2000" dirty="0">
                <a:latin typeface="Academy" pitchFamily="2" charset="0"/>
              </a:rPr>
              <a:t> </a:t>
            </a:r>
            <a:r>
              <a:rPr lang="ru-RU" sz="2000" dirty="0" smtClean="0">
                <a:latin typeface="Academy" pitchFamily="2" charset="0"/>
              </a:rPr>
              <a:t>и материально-технической базы кабинета;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развитие творческих и интеллектуальных способностей учащихся;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расширение сферы  деятельности кабинета  по воспитанию</a:t>
            </a:r>
            <a:r>
              <a:rPr lang="en-US" sz="2000" dirty="0">
                <a:latin typeface="Academy" pitchFamily="2" charset="0"/>
              </a:rPr>
              <a:t> </a:t>
            </a:r>
            <a:r>
              <a:rPr lang="ru-RU" sz="2000" dirty="0" smtClean="0">
                <a:latin typeface="Academy" pitchFamily="2" charset="0"/>
              </a:rPr>
              <a:t>и обучению учащихся  во внеурочное время;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вовлечение родителей в учебно-воспитательный процесс;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внедрение новейших технологий в учебно-воспитательный</a:t>
            </a:r>
            <a:r>
              <a:rPr lang="en-US" sz="2000" dirty="0">
                <a:latin typeface="Academy" pitchFamily="2" charset="0"/>
              </a:rPr>
              <a:t> </a:t>
            </a:r>
            <a:r>
              <a:rPr lang="ru-RU" sz="2000" dirty="0" smtClean="0">
                <a:latin typeface="Academy" pitchFamily="2" charset="0"/>
              </a:rPr>
              <a:t>процесс;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привлечение учащихся к изучению культурного наследия Русского Севера и, в частности, творчества Ф. Абрамова через воссоздание</a:t>
            </a:r>
            <a:r>
              <a:rPr lang="en-US" sz="2000" dirty="0" smtClean="0">
                <a:latin typeface="Academy" pitchFamily="2" charset="0"/>
              </a:rPr>
              <a:t> </a:t>
            </a:r>
            <a:r>
              <a:rPr lang="ru-RU" sz="2000" dirty="0" smtClean="0">
                <a:latin typeface="Academy" pitchFamily="2" charset="0"/>
              </a:rPr>
              <a:t>художественно – творческого пространства, в котором жил и работал писатель;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обеспечение условий реализации базового и профильного уровней обучения учащихся 9-11-х классов.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</p:txBody>
      </p:sp>
      <p:pic>
        <p:nvPicPr>
          <p:cNvPr id="11267" name="Picture 3" descr="D:\Desktop\лучший кабинет опора\6В урок\DSC_9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786750"/>
            <a:ext cx="2643206" cy="17694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266" name="Picture 2" descr="D:\Desktop\лучший кабинет опора\DSC05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797152"/>
            <a:ext cx="2642400" cy="17590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3088" y="1221894"/>
            <a:ext cx="5904656" cy="452431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Основные направления работы  </a:t>
            </a:r>
            <a:r>
              <a:rPr lang="ru-RU" sz="2400" b="1" u="sng" dirty="0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кабинета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учебная деятельность;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научно-методическая деятельность;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информационно-методическая деятельность;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внеклассная деятельность;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воспитательная деятельность;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работа с родителями;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Academy" pitchFamily="2" charset="0"/>
              </a:rPr>
              <a:t>воссоздание художественно – творческого </a:t>
            </a:r>
            <a:endParaRPr lang="en-US" sz="2400" dirty="0" smtClean="0">
              <a:latin typeface="Academy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cademy" pitchFamily="2" charset="0"/>
              </a:rPr>
              <a:t>пространства, </a:t>
            </a:r>
            <a:r>
              <a:rPr lang="en-US" sz="2400" dirty="0">
                <a:latin typeface="Academy" pitchFamily="2" charset="0"/>
              </a:rPr>
              <a:t> </a:t>
            </a:r>
            <a:r>
              <a:rPr lang="ru-RU" sz="2400" dirty="0" smtClean="0">
                <a:latin typeface="Academy" pitchFamily="2" charset="0"/>
              </a:rPr>
              <a:t>в котором жил и работал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latin typeface="Academy" pitchFamily="2" charset="0"/>
              </a:rPr>
              <a:t>Ф. Абрамов.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emy" pitchFamily="2" charset="0"/>
              <a:cs typeface="Arial" pitchFamily="34" charset="0"/>
            </a:endParaRPr>
          </a:p>
        </p:txBody>
      </p:sp>
      <p:pic>
        <p:nvPicPr>
          <p:cNvPr id="10243" name="Picture 3" descr="D:\Desktop\лучший кабинет опора\DSC05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895" y="2696696"/>
            <a:ext cx="2880000" cy="19171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098" name="Picture 2" descr="D:\Desktop\лучший кабинет опора\DSC05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05621"/>
            <a:ext cx="2880000" cy="19171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Picture 5" descr="D:\Desktop\лучший кабинет опора\DSC051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787617"/>
            <a:ext cx="2880000" cy="191718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47564" y="260648"/>
            <a:ext cx="7848872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Основное содержание деятельности кабинета: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совершенствование  форм и методов преподавания предметов     гуманитарного  цикла;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освоение и введение в программу преподавания  гуманитарных дисциплин новых педагогических технологий;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систематизация материалов по применению активных форм и методов преподавания;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организация работы по накоплению и систематизации дидактического материала;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разработка документально-методических комплексов;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применение информационных технологий на уроках;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организация работы по созданию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мультимедийных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проектов;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создание Банка идей для проведения внеклассной воспитательной работы по  предметам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48330" y="583515"/>
            <a:ext cx="8600134" cy="5293757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Программа развития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  <a:ea typeface="Times New Roman" pitchFamily="18" charset="0"/>
                <a:cs typeface="Arial" pitchFamily="34" charset="0"/>
              </a:rPr>
              <a:t>кабинета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предполагает формирование ключевых компетенций средствами кабинета и воспитание  современной  гармонично развитой творческой личности.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Программа развития кабинета призвана: 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R="0" lvl="0" indent="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делать процесс воспитания и обучения не только познавательным, но и  увлекательным, интересным, творческим;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R="0" lvl="0" indent="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развивать стремление к дальнейшему образованию и самообразованию;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R="0" lvl="0" indent="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стимулировать интерес к изучению  русского 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языка,  отечественной  и зарубежной литературы, 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культурного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наследия родного края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R="0" lvl="0" indent="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вовлекать  учащихся  в подготовку и организацию 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внеклассных и воспитательных мероприятий; 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R="0" lvl="0" indent="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прививать интерес к работе с  книгой;</a:t>
            </a:r>
          </a:p>
          <a:p>
            <a:pPr marR="0" lvl="0" indent="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  <a:ea typeface="Times New Roman" pitchFamily="18" charset="0"/>
                <a:cs typeface="Arial" pitchFamily="34" charset="0"/>
              </a:rPr>
              <a:t>донести до учащихся книги Ф. Абрамова, 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  <a:ea typeface="Times New Roman" pitchFamily="18" charset="0"/>
                <a:cs typeface="Arial" pitchFamily="34" charset="0"/>
              </a:rPr>
              <a:t>актуальные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  <a:ea typeface="Times New Roman" pitchFamily="18" charset="0"/>
                <a:cs typeface="Arial" pitchFamily="34" charset="0"/>
              </a:rPr>
              <a:t>для современных читателей.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cademy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D:\Desktop\лучший кабинет опора\DSC05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402" y="3212484"/>
            <a:ext cx="3404062" cy="22660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67544" y="741794"/>
            <a:ext cx="8496944" cy="538609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Участие в инновационной деятельности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использование информационных компьютерных технологий в  изучении  гуманитарных  дисциплин;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руководство научно-исследовательской деятельностью обучающихся;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работа с детьми, имеющими повышенные интеллектуальные  способности (подготовка к олимпиадам, научно-практическим конференциям и т.д.) в рамках программы «Одаренные дети»;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разработка новых методов диагностики качества образования в условиях; дифференцированного подхода к обучению (составление </a:t>
            </a:r>
            <a:r>
              <a:rPr lang="ru-RU" sz="2000" dirty="0" err="1" smtClean="0">
                <a:latin typeface="Academy" pitchFamily="2" charset="0"/>
              </a:rPr>
              <a:t>разноуровневых</a:t>
            </a:r>
            <a:r>
              <a:rPr lang="ru-RU" sz="2000" dirty="0" smtClean="0">
                <a:latin typeface="Academy" pitchFamily="2" charset="0"/>
              </a:rPr>
              <a:t> заданий, карточек, тестов);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использование новейших </a:t>
            </a:r>
            <a:r>
              <a:rPr lang="ru-RU" sz="2000" dirty="0" err="1" smtClean="0">
                <a:latin typeface="Academy" pitchFamily="2" charset="0"/>
              </a:rPr>
              <a:t>педтехнологий</a:t>
            </a:r>
            <a:r>
              <a:rPr lang="ru-RU" sz="2000" dirty="0" smtClean="0">
                <a:latin typeface="Academy" pitchFamily="2" charset="0"/>
              </a:rPr>
              <a:t> ( «Дебаты», «Кейс», «Ментальная карта», «</a:t>
            </a:r>
            <a:r>
              <a:rPr lang="ru-RU" sz="2000" dirty="0" err="1" smtClean="0">
                <a:latin typeface="Academy" pitchFamily="2" charset="0"/>
              </a:rPr>
              <a:t>Квест</a:t>
            </a:r>
            <a:r>
              <a:rPr lang="ru-RU" sz="2000" dirty="0" smtClean="0">
                <a:latin typeface="Academy" pitchFamily="2" charset="0"/>
              </a:rPr>
              <a:t>» и др.) в организации уроков и  внеклассной работы;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cademy" pitchFamily="2" charset="0"/>
              </a:rPr>
              <a:t>участие в реализации регионального Проекта «Чтение детей и взрослых: книга и развитие личности».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188640"/>
            <a:ext cx="8286808" cy="95410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cademy" pitchFamily="2" charset="0"/>
              </a:rPr>
              <a:t>Наши достижения</a:t>
            </a:r>
          </a:p>
          <a:p>
            <a:pPr algn="ctr"/>
            <a:r>
              <a:rPr lang="ru-RU" sz="2800" b="1" dirty="0" smtClean="0">
                <a:latin typeface="Academy" pitchFamily="2" charset="0"/>
              </a:rPr>
              <a:t>Результаты участия в городских олимпиадах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949928"/>
              </p:ext>
            </p:extLst>
          </p:nvPr>
        </p:nvGraphicFramePr>
        <p:xfrm>
          <a:off x="428596" y="1500174"/>
          <a:ext cx="8286808" cy="5051110"/>
        </p:xfrm>
        <a:graphic>
          <a:graphicData uri="http://schemas.openxmlformats.org/drawingml/2006/table">
            <a:tbl>
              <a:tblPr/>
              <a:tblGrid>
                <a:gridCol w="1090162"/>
                <a:gridCol w="2657818"/>
                <a:gridCol w="933045"/>
                <a:gridCol w="2136435"/>
                <a:gridCol w="1469348"/>
              </a:tblGrid>
              <a:tr h="661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cademy" pitchFamily="2" charset="0"/>
                          <a:ea typeface="Times New Roman"/>
                        </a:rPr>
                        <a:t>год</a:t>
                      </a:r>
                      <a:endParaRPr lang="ru-RU" sz="1800" b="1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cademy" pitchFamily="2" charset="0"/>
                          <a:ea typeface="Times New Roman"/>
                        </a:rPr>
                        <a:t>предмет</a:t>
                      </a:r>
                      <a:endParaRPr lang="ru-RU" sz="1800" b="1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Academy" pitchFamily="2" charset="0"/>
                          <a:ea typeface="Times New Roman"/>
                        </a:rPr>
                        <a:t>класс</a:t>
                      </a: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Academy" pitchFamily="2" charset="0"/>
                          <a:ea typeface="Times New Roman"/>
                        </a:rPr>
                        <a:t>ФИ ребенка</a:t>
                      </a: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Academy" pitchFamily="2" charset="0"/>
                          <a:ea typeface="Times New Roman"/>
                        </a:rPr>
                        <a:t>результат</a:t>
                      </a: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794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cademy" pitchFamily="2" charset="0"/>
                          <a:ea typeface="Times New Roman"/>
                        </a:rPr>
                        <a:t>2015 -2016</a:t>
                      </a:r>
                      <a:endParaRPr lang="ru-RU" sz="1800" b="1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7А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Королёв Владимир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призёр (рейтинг -2 место)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794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8Б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Черепанова Александра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призёр (рейтинг -3 место)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794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литература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7А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Королёв Владимир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призёр (рейтинг -10 место)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794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Academy" pitchFamily="2" charset="0"/>
                          <a:ea typeface="Times New Roman"/>
                        </a:rPr>
                        <a:t>2016 -2017</a:t>
                      </a: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дистанционная олимпиада по русскому языку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5В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latin typeface="Academy" pitchFamily="2" charset="0"/>
                          <a:ea typeface="Times New Roman"/>
                        </a:rPr>
                        <a:t>Свепарская</a:t>
                      </a: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 Алёна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призёр (рейтинг -2 место)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794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дистанционная олимпиада по русскому языку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5В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Михалёв Михаил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призёр (рейтинг -5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264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Academy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8А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cademy" pitchFamily="2" charset="0"/>
                          <a:ea typeface="Times New Roman"/>
                        </a:rPr>
                        <a:t>Королёв Владимир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победитель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3577"/>
            <a:ext cx="9144000" cy="120032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cademy" pitchFamily="2" charset="0"/>
              </a:rPr>
              <a:t>Рейтинг участия школьников в окружных, городских, региональных, международных  конкурсах, конференциях, олимпиадах </a:t>
            </a:r>
            <a:endParaRPr lang="en-US" sz="2400" b="1" dirty="0" smtClean="0">
              <a:latin typeface="Academy" pitchFamily="2" charset="0"/>
            </a:endParaRPr>
          </a:p>
          <a:p>
            <a:pPr algn="ctr"/>
            <a:r>
              <a:rPr lang="ru-RU" sz="2400" b="1" dirty="0" smtClean="0">
                <a:latin typeface="Academy" pitchFamily="2" charset="0"/>
              </a:rPr>
              <a:t>2015 – 2016 </a:t>
            </a:r>
            <a:r>
              <a:rPr lang="ru-RU" sz="2400" b="1" dirty="0" err="1" smtClean="0">
                <a:latin typeface="Academy" pitchFamily="2" charset="0"/>
              </a:rPr>
              <a:t>г.г</a:t>
            </a:r>
            <a:r>
              <a:rPr lang="ru-RU" sz="2400" b="1" dirty="0" smtClean="0">
                <a:latin typeface="Academy" pitchFamily="2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16167"/>
              </p:ext>
            </p:extLst>
          </p:nvPr>
        </p:nvGraphicFramePr>
        <p:xfrm>
          <a:off x="1" y="1285860"/>
          <a:ext cx="9143999" cy="4727755"/>
        </p:xfrm>
        <a:graphic>
          <a:graphicData uri="http://schemas.openxmlformats.org/drawingml/2006/table">
            <a:tbl>
              <a:tblPr/>
              <a:tblGrid>
                <a:gridCol w="714348"/>
                <a:gridCol w="5381013"/>
                <a:gridCol w="3048638"/>
              </a:tblGrid>
              <a:tr h="454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год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наименование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результаты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759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cademy" pitchFamily="2" charset="0"/>
                          <a:ea typeface="Times New Roman"/>
                        </a:rPr>
                        <a:t>2015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Всероссийская игра-конкурс « Русский медвежонок – языкознание для всех»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Свепарская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Алёна, 5В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Диплом </a:t>
                      </a:r>
                      <a:r>
                        <a:rPr lang="en-US" sz="1600" dirty="0">
                          <a:latin typeface="Academy" pitchFamily="2" charset="0"/>
                          <a:ea typeface="Times New Roman"/>
                        </a:rPr>
                        <a:t>I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 степени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Круглый стол «Актуальные вопросы русского языка и литературы в методическом аспекте» (ИФ и МК САФУ имени М. В. Ломоносова)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Жура Егор, 6 </a:t>
                      </a: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Б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благодарность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20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Региональный детский конкурс художественных работ «Я рисую библиотеку»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Никулина 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Нина, 6 </a:t>
                      </a: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Диплом </a:t>
                      </a:r>
                      <a:r>
                        <a:rPr lang="en-US" sz="1600" dirty="0" smtClean="0">
                          <a:latin typeface="Academy" pitchFamily="2" charset="0"/>
                          <a:ea typeface="Times New Roman"/>
                        </a:rPr>
                        <a:t>I</a:t>
                      </a: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  степени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Международный Детский литературно-художественный конкурс «Золотое пёрышко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Жура Егор, 6 Б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сертификат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Городской конкурс «В волшебной пушкинской стране», номинация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«И пробуждается поэзия во мне…»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Жура 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Егор, 6 </a:t>
                      </a: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Диплом </a:t>
                      </a:r>
                      <a:r>
                        <a:rPr lang="en-US" sz="1600" dirty="0" smtClean="0">
                          <a:latin typeface="Academy" pitchFamily="2" charset="0"/>
                          <a:ea typeface="Times New Roman"/>
                        </a:rPr>
                        <a:t>I</a:t>
                      </a: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  степени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831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V Международный конкурс учащихся и студентов «Юные таланты»</a:t>
                      </a: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Жура Егор, </a:t>
                      </a: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6Б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Диплом </a:t>
                      </a:r>
                      <a:r>
                        <a:rPr lang="en-US" sz="1600" dirty="0" smtClean="0">
                          <a:latin typeface="Academy" pitchFamily="2" charset="0"/>
                          <a:ea typeface="Times New Roman"/>
                        </a:rPr>
                        <a:t>I</a:t>
                      </a: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  степени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17947" marR="17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156528"/>
              </p:ext>
            </p:extLst>
          </p:nvPr>
        </p:nvGraphicFramePr>
        <p:xfrm>
          <a:off x="214290" y="836712"/>
          <a:ext cx="8643932" cy="4645374"/>
        </p:xfrm>
        <a:graphic>
          <a:graphicData uri="http://schemas.openxmlformats.org/drawingml/2006/table">
            <a:tbl>
              <a:tblPr/>
              <a:tblGrid>
                <a:gridCol w="1249943"/>
                <a:gridCol w="4512076"/>
                <a:gridCol w="2881913"/>
              </a:tblGrid>
              <a:tr h="325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cademy" pitchFamily="2" charset="0"/>
                          <a:ea typeface="Times New Roman"/>
                        </a:rPr>
                        <a:t>год</a:t>
                      </a:r>
                      <a:endParaRPr lang="ru-RU" sz="1800" b="1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cademy" pitchFamily="2" charset="0"/>
                        </a:rPr>
                        <a:t>наименование</a:t>
                      </a:r>
                      <a:endParaRPr lang="ru-RU" sz="1800" b="1" dirty="0">
                        <a:latin typeface="Academy" pitchFamily="2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cademy" pitchFamily="2" charset="0"/>
                        </a:rPr>
                        <a:t>результат</a:t>
                      </a:r>
                      <a:endParaRPr lang="ru-RU" sz="1800" b="1" dirty="0">
                        <a:latin typeface="Academy" pitchFamily="2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cademy" pitchFamily="2" charset="0"/>
                          <a:ea typeface="Times New Roman"/>
                        </a:rPr>
                        <a:t>2015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Всероссийская олимпиада «Звезда – Таланты на службе обороны и безопасности» по русскому языку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Бородавкина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Дарья, Новикова Анастасия, Королёв Владимир, </a:t>
                      </a: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Кучерин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Георгий, 6 класс, призёры II степени; Королёв Владимир -  победитель в регионе.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cademy" pitchFamily="2" charset="0"/>
                          <a:ea typeface="Times New Roman"/>
                        </a:rPr>
                        <a:t>YIII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городской конкурс знатоков русского языка «Юный лингвист»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Черепанова Александра, 7 Б победитель</a:t>
                      </a: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Городская литературная игра «Путешествие в </a:t>
                      </a: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Гринландию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команда 6 классов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3 место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Городской конкурс иллюстраций к произведениям поэтов и писателей о Русском Севере «Север своей красотой венчает земной шар» (С. </a:t>
                      </a: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Писахов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), номинация «Иллюстрация-пейзаж к художественному произведению»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Никулина Нина, 6 А победитель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662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Международная научно-практическая конференция «Будущее науки» (МИУ)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Жура Егор, 6Б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лауреат </a:t>
                      </a:r>
                      <a:r>
                        <a:rPr lang="en-US" sz="1600" dirty="0">
                          <a:latin typeface="Academy" pitchFamily="2" charset="0"/>
                          <a:ea typeface="Times New Roman"/>
                        </a:rPr>
                        <a:t>II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степени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424153"/>
              </p:ext>
            </p:extLst>
          </p:nvPr>
        </p:nvGraphicFramePr>
        <p:xfrm>
          <a:off x="1" y="142850"/>
          <a:ext cx="9144000" cy="6730973"/>
        </p:xfrm>
        <a:graphic>
          <a:graphicData uri="http://schemas.openxmlformats.org/drawingml/2006/table">
            <a:tbl>
              <a:tblPr/>
              <a:tblGrid>
                <a:gridCol w="929899"/>
                <a:gridCol w="5165464"/>
                <a:gridCol w="3048637"/>
              </a:tblGrid>
              <a:tr h="391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cademy" pitchFamily="2" charset="0"/>
                          <a:ea typeface="Times New Roman"/>
                        </a:rPr>
                        <a:t>год</a:t>
                      </a:r>
                      <a:endParaRPr lang="ru-RU" sz="1800" b="1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cademy" pitchFamily="2" charset="0"/>
                        </a:rPr>
                        <a:t>наименование</a:t>
                      </a:r>
                      <a:endParaRPr lang="ru-RU" sz="1800" b="1" dirty="0">
                        <a:latin typeface="Academy" pitchFamily="2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cademy" pitchFamily="2" charset="0"/>
                        </a:rPr>
                        <a:t>результат</a:t>
                      </a:r>
                      <a:endParaRPr lang="ru-RU" sz="1800" b="1" dirty="0">
                        <a:latin typeface="Academy" pitchFamily="2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91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cademy" pitchFamily="2" charset="0"/>
                          <a:ea typeface="Times New Roman"/>
                        </a:rPr>
                        <a:t>2016</a:t>
                      </a:r>
                      <a:endParaRPr lang="ru-RU" sz="1800" b="1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Городской конкурс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 юных чтецов «Живая классика»</a:t>
                      </a: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Пономарёв Глеб, 7А,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сертификат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586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Городской конкурс « В волшебной Пушкинской стране», номинации: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« Читайте иногда мой свиток верный…»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« Имя славное твоё веков грядущих достоянье»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Пономарёв Глеб, 7А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Никулина Нина , 7А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сертификат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80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Городской конкурс «Были и небыли С. Г. </a:t>
                      </a: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Писахова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», номинация Литературный марафон «Сказываем сказки С. Г.  </a:t>
                      </a: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Писахова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» Пономарёв Глеб, 7А, 1 место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Пономарёв Глеб, 7А,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1 место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586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Открытая российская интернет-олимпиада по русскому языку для школьников « Зима, февраль  2016, русский язык»7 класс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Королёв Владимир, Кучерин Георгий, Мысова Арина,7А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Дипломы II степени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586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IV Международная научно-практическая конференция «Мы — будущее науки» (МИУ)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Жура Егор 7 Б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Диплом лауреата II степени за работу «Северный быт в произведениях Б. Шергина».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91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Городской фестиваль « Живое слово» (номинация « Грамотей», среди учащихся 7-8 классов)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Кучерин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Георгий, 7А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сертификат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91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Городской </a:t>
                      </a:r>
                      <a:r>
                        <a:rPr lang="en-US" sz="1600">
                          <a:latin typeface="Academy" pitchFamily="2" charset="0"/>
                          <a:ea typeface="Times New Roman"/>
                        </a:rPr>
                        <a:t>IX</a:t>
                      </a: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 городской конкурс знатоков русского языка «Юный лингвист»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Черепанова Александра,8Б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сертификат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91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Городской интеллектуальный марафон « Эрудит» (МБОУ Гимназия № 24)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Королёв Владимир,7А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cademy" pitchFamily="2" charset="0"/>
                          <a:ea typeface="Times New Roman"/>
                        </a:rPr>
                        <a:t>I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место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46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Региональный заочный конкурс творческих работ обучающихся и их родителей, посвящённый Международному дню родного языка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cademy" pitchFamily="2" charset="0"/>
                          <a:ea typeface="Times New Roman"/>
                        </a:rPr>
                        <a:t>(сочинение « В мире  лингвистической сказки»)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Опарина Ольга, </a:t>
                      </a: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Вохтомина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Софья, Михалёв Михаил, Хабарова Ксения, 5В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сертификаты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140298"/>
              </p:ext>
            </p:extLst>
          </p:nvPr>
        </p:nvGraphicFramePr>
        <p:xfrm>
          <a:off x="1" y="142850"/>
          <a:ext cx="9144000" cy="4211433"/>
        </p:xfrm>
        <a:graphic>
          <a:graphicData uri="http://schemas.openxmlformats.org/drawingml/2006/table">
            <a:tbl>
              <a:tblPr/>
              <a:tblGrid>
                <a:gridCol w="929899"/>
                <a:gridCol w="5165464"/>
                <a:gridCol w="3048637"/>
              </a:tblGrid>
              <a:tr h="407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cademy" pitchFamily="2" charset="0"/>
                          <a:ea typeface="Times New Roman"/>
                        </a:rPr>
                        <a:t>год</a:t>
                      </a:r>
                      <a:endParaRPr lang="ru-RU" sz="1800" b="1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cademy" pitchFamily="2" charset="0"/>
                        </a:rPr>
                        <a:t>наименование</a:t>
                      </a:r>
                      <a:endParaRPr lang="ru-RU" sz="1800" b="1" dirty="0">
                        <a:latin typeface="Academy" pitchFamily="2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cademy" pitchFamily="2" charset="0"/>
                        </a:rPr>
                        <a:t>результат</a:t>
                      </a:r>
                      <a:endParaRPr lang="ru-RU" sz="1800" b="1" dirty="0">
                        <a:latin typeface="Academy" pitchFamily="2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07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cademy" pitchFamily="2" charset="0"/>
                          <a:ea typeface="Times New Roman"/>
                        </a:rPr>
                        <a:t>2016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Многопрофильная инженерная олимпиада «Звезда – таланты на службе обороны и безопасности» по русскому языку</a:t>
                      </a: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призёры </a:t>
                      </a:r>
                      <a:r>
                        <a:rPr lang="en-US" sz="1600" dirty="0">
                          <a:latin typeface="Academy" pitchFamily="2" charset="0"/>
                          <a:ea typeface="Calibri"/>
                        </a:rPr>
                        <a:t>II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  степени: </a:t>
                      </a:r>
                      <a:r>
                        <a:rPr lang="ru-RU" sz="1600" dirty="0" err="1">
                          <a:latin typeface="Academy" pitchFamily="2" charset="0"/>
                          <a:ea typeface="Calibri"/>
                        </a:rPr>
                        <a:t>Свепарская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 Алёна, 5В; </a:t>
                      </a:r>
                      <a:r>
                        <a:rPr lang="ru-RU" sz="1600" dirty="0" err="1">
                          <a:latin typeface="Academy" pitchFamily="2" charset="0"/>
                          <a:ea typeface="Calibri"/>
                        </a:rPr>
                        <a:t>Кучерин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 </a:t>
                      </a:r>
                      <a:r>
                        <a:rPr lang="ru-RU" sz="1600" dirty="0" err="1">
                          <a:latin typeface="Academy" pitchFamily="2" charset="0"/>
                          <a:ea typeface="Calibri"/>
                        </a:rPr>
                        <a:t>Георигий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, </a:t>
                      </a:r>
                      <a:r>
                        <a:rPr lang="ru-RU" sz="1600" dirty="0" err="1">
                          <a:latin typeface="Academy" pitchFamily="2" charset="0"/>
                          <a:ea typeface="Calibri"/>
                        </a:rPr>
                        <a:t>Усынин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</a:rPr>
                        <a:t> Антон, 7А</a:t>
                      </a: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20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E444C"/>
                          </a:solidFill>
                          <a:latin typeface="Academy" pitchFamily="2" charset="0"/>
                          <a:ea typeface="Times New Roman"/>
                        </a:rPr>
                        <a:t>Международная онлайн-олимпиада  «Фоксфорда», Сезон III</a:t>
                      </a: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E444C"/>
                          </a:solidFill>
                          <a:latin typeface="Academy" pitchFamily="2" charset="0"/>
                          <a:ea typeface="Times New Roman"/>
                        </a:rPr>
                        <a:t>Королёв Владимир, 7А </a:t>
                      </a:r>
                      <a:endParaRPr lang="ru-RU" sz="1600" dirty="0" smtClean="0">
                        <a:solidFill>
                          <a:srgbClr val="3E444C"/>
                        </a:solidFill>
                        <a:latin typeface="Academy" pitchFamily="2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E444C"/>
                          </a:solidFill>
                          <a:latin typeface="Academy" pitchFamily="2" charset="0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3E444C"/>
                          </a:solidFill>
                          <a:latin typeface="Academy" pitchFamily="2" charset="0"/>
                          <a:ea typeface="Times New Roman"/>
                        </a:rPr>
                        <a:t>диплом </a:t>
                      </a:r>
                      <a:r>
                        <a:rPr lang="en-US" sz="1600" dirty="0">
                          <a:solidFill>
                            <a:srgbClr val="3E444C"/>
                          </a:solidFill>
                          <a:latin typeface="Academy" pitchFamily="2" charset="0"/>
                          <a:ea typeface="Times New Roman"/>
                        </a:rPr>
                        <a:t>I</a:t>
                      </a:r>
                      <a:r>
                        <a:rPr lang="ru-RU" sz="1600" dirty="0">
                          <a:solidFill>
                            <a:srgbClr val="3E444C"/>
                          </a:solidFill>
                          <a:latin typeface="Academy" pitchFamily="2" charset="0"/>
                          <a:ea typeface="Times New Roman"/>
                        </a:rPr>
                        <a:t> степени</a:t>
                      </a:r>
                      <a:endParaRPr lang="ru-RU" sz="1600" dirty="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795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Calibri"/>
                          <a:cs typeface="Times New Roman"/>
                        </a:rPr>
                        <a:t>Литературная игра « Я- читатель» в рамках проекта «Чтение детей и взрослых: книга и развитие личности»: 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команда 5-х классов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cademy" pitchFamily="2" charset="0"/>
                          <a:ea typeface="Times New Roman"/>
                        </a:rPr>
                        <a:t>I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команда - 7-х классов </a:t>
                      </a:r>
                      <a:endParaRPr lang="ru-RU" sz="1600" dirty="0" smtClean="0">
                        <a:latin typeface="Academy" pitchFamily="2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cademy" pitchFamily="2" charset="0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сертификаты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команда 8-х классов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cademy" pitchFamily="2" charset="0"/>
                          <a:ea typeface="Times New Roman"/>
                        </a:rPr>
                        <a:t>III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место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660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cademy" pitchFamily="2" charset="0"/>
                        <a:ea typeface="Times New Roman"/>
                      </a:endParaRP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Calibri"/>
                          <a:cs typeface="Times New Roman"/>
                        </a:rPr>
                        <a:t>Городской фестиваль «Лики Поморья» (по творчеству С. Г. </a:t>
                      </a:r>
                      <a:r>
                        <a:rPr lang="ru-RU" sz="1600" dirty="0" err="1">
                          <a:latin typeface="Academy" pitchFamily="2" charset="0"/>
                          <a:ea typeface="Calibri"/>
                          <a:cs typeface="Times New Roman"/>
                        </a:rPr>
                        <a:t>Писахова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  <a:cs typeface="Times New Roman"/>
                        </a:rPr>
                        <a:t> и Я. И. </a:t>
                      </a:r>
                      <a:r>
                        <a:rPr lang="ru-RU" sz="1600" dirty="0" err="1">
                          <a:latin typeface="Academy" pitchFamily="2" charset="0"/>
                          <a:ea typeface="Calibri"/>
                          <a:cs typeface="Times New Roman"/>
                        </a:rPr>
                        <a:t>Лейцингера</a:t>
                      </a:r>
                      <a:r>
                        <a:rPr lang="ru-RU" sz="1600" dirty="0">
                          <a:latin typeface="Academy" pitchFamily="2" charset="0"/>
                          <a:ea typeface="Calibri"/>
                          <a:cs typeface="Times New Roman"/>
                        </a:rPr>
                        <a:t>), номинация: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Calibri"/>
                          <a:cs typeface="Times New Roman"/>
                        </a:rPr>
                        <a:t>конкурс презентаций « Известные люди земли Поморской»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Academy" pitchFamily="2" charset="0"/>
                          <a:ea typeface="Times New Roman"/>
                        </a:rPr>
                        <a:t>Чешкова</a:t>
                      </a: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 Анна 8Б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cademy" pitchFamily="2" charset="0"/>
                          <a:ea typeface="Times New Roman"/>
                        </a:rPr>
                        <a:t>Диплом «Особое мнение жюри»</a:t>
                      </a:r>
                    </a:p>
                  </a:txBody>
                  <a:tcPr marL="31262" marR="3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9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428604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  <a:latin typeface="Academy" pitchFamily="2" charset="0"/>
              </a:rPr>
              <a:t> </a:t>
            </a:r>
            <a:r>
              <a:rPr lang="ru-RU" sz="3600" b="1" dirty="0" smtClean="0">
                <a:latin typeface="Academy" pitchFamily="2" charset="0"/>
              </a:rPr>
              <a:t>Добро пожаловать</a:t>
            </a:r>
          </a:p>
          <a:p>
            <a:pPr algn="ctr"/>
            <a:r>
              <a:rPr lang="ru-RU" sz="3600" b="1" dirty="0" smtClean="0">
                <a:latin typeface="Academy" pitchFamily="2" charset="0"/>
              </a:rPr>
              <a:t> в МБОУ Гимназия № </a:t>
            </a:r>
            <a:r>
              <a:rPr lang="ru-RU" sz="3600" b="1" dirty="0">
                <a:latin typeface="Academy" pitchFamily="2" charset="0"/>
              </a:rPr>
              <a:t>3</a:t>
            </a:r>
            <a:r>
              <a:rPr lang="ru-RU" sz="3600" b="1" dirty="0" smtClean="0">
                <a:latin typeface="Academy" pitchFamily="2" charset="0"/>
              </a:rPr>
              <a:t> </a:t>
            </a:r>
            <a:endParaRPr lang="ru-RU" sz="3600" b="1" dirty="0">
              <a:latin typeface="Academy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1785926"/>
            <a:ext cx="6023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cademy" pitchFamily="2" charset="0"/>
              </a:rPr>
              <a:t>Участник городского конкурса «Школа года» </a:t>
            </a:r>
            <a:endParaRPr lang="en-US" sz="2400" dirty="0" smtClean="0">
              <a:solidFill>
                <a:schemeClr val="bg1"/>
              </a:solidFill>
              <a:latin typeface="Academy" pitchFamily="2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cademy" pitchFamily="2" charset="0"/>
              </a:rPr>
              <a:t>в номинации </a:t>
            </a:r>
            <a:endParaRPr lang="en-US" sz="2400" dirty="0" smtClean="0">
              <a:solidFill>
                <a:schemeClr val="bg1"/>
              </a:solidFill>
              <a:latin typeface="Academy" pitchFamily="2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cademy" pitchFamily="2" charset="0"/>
              </a:rPr>
              <a:t>«Лучший предметный кабинет»</a:t>
            </a:r>
            <a:endParaRPr lang="ru-RU" sz="2400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420" y="2857496"/>
            <a:ext cx="495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cademy" pitchFamily="2" charset="0"/>
              </a:rPr>
              <a:t>«</a:t>
            </a:r>
            <a:r>
              <a:rPr lang="ru-RU" sz="3200" b="1" dirty="0" err="1" smtClean="0">
                <a:latin typeface="Academy" pitchFamily="2" charset="0"/>
              </a:rPr>
              <a:t>Абрамовская</a:t>
            </a:r>
            <a:r>
              <a:rPr lang="ru-RU" sz="3200" b="1" dirty="0" smtClean="0">
                <a:latin typeface="Academy" pitchFamily="2" charset="0"/>
              </a:rPr>
              <a:t> аудитория»</a:t>
            </a:r>
            <a:endParaRPr lang="ru-RU" sz="3200" b="1" dirty="0">
              <a:latin typeface="Academy" pitchFamily="2" charset="0"/>
            </a:endParaRPr>
          </a:p>
        </p:txBody>
      </p:sp>
      <p:pic>
        <p:nvPicPr>
          <p:cNvPr id="4" name="Picture 2" descr="D:\Desktop\лучший кабинет опора\DSC05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4420" y="3645024"/>
            <a:ext cx="4435159" cy="29523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106760"/>
            <a:ext cx="9144000" cy="5078313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С целью распространения передового педагогического  </a:t>
            </a:r>
            <a:r>
              <a:rPr lang="ru-RU" sz="2000" b="1" dirty="0" smtClean="0">
                <a:latin typeface="Academy" pitchFamily="2" charset="0"/>
              </a:rPr>
              <a:t>и ученического опыта</a:t>
            </a:r>
            <a:r>
              <a:rPr lang="ru-RU" sz="2400" b="1" dirty="0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были подготовлены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к публикации следующие материалы:</a:t>
            </a: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000" dirty="0" smtClean="0">
                <a:latin typeface="Academy" pitchFamily="2" charset="0"/>
              </a:rPr>
              <a:t>1) Традиции северного быта на страницах рассказов Б. В. Шергина, Жура Е.,7Б класс, Сборник материалов IV международной научно-практической конференции « Мы – будущее науки», НОУ ВПО « Институт управления», 11 марта 2016 г., г. Архангельск.</a:t>
            </a:r>
          </a:p>
          <a:p>
            <a:r>
              <a:rPr lang="ru-RU" sz="2000" dirty="0" smtClean="0">
                <a:latin typeface="Academy" pitchFamily="2" charset="0"/>
              </a:rPr>
              <a:t>2)Имена, ставшие названиями: судьба эпонимов, </a:t>
            </a:r>
            <a:r>
              <a:rPr lang="ru-RU" sz="2000" dirty="0" err="1" smtClean="0">
                <a:latin typeface="Academy" pitchFamily="2" charset="0"/>
              </a:rPr>
              <a:t>Кучерин</a:t>
            </a:r>
            <a:r>
              <a:rPr lang="ru-RU" sz="2000" dirty="0" smtClean="0">
                <a:latin typeface="Academy" pitchFamily="2" charset="0"/>
              </a:rPr>
              <a:t> Г., 7А класс, Сборник материалов IV международной научно-практической конференции </a:t>
            </a:r>
            <a:endParaRPr lang="en-US" sz="2000" dirty="0" smtClean="0">
              <a:latin typeface="Academy" pitchFamily="2" charset="0"/>
            </a:endParaRPr>
          </a:p>
          <a:p>
            <a:r>
              <a:rPr lang="ru-RU" sz="2000" dirty="0" smtClean="0">
                <a:latin typeface="Academy" pitchFamily="2" charset="0"/>
              </a:rPr>
              <a:t>«Мы – будущее науки», НОУ ВПО « Институт управления», </a:t>
            </a:r>
            <a:endParaRPr lang="en-US" sz="2000" dirty="0" smtClean="0">
              <a:latin typeface="Academy" pitchFamily="2" charset="0"/>
            </a:endParaRPr>
          </a:p>
          <a:p>
            <a:r>
              <a:rPr lang="ru-RU" sz="2000" dirty="0" smtClean="0">
                <a:latin typeface="Academy" pitchFamily="2" charset="0"/>
              </a:rPr>
              <a:t>11 марта 2016 г., </a:t>
            </a:r>
            <a:r>
              <a:rPr lang="en-US" sz="2000" dirty="0" smtClean="0">
                <a:latin typeface="Academy" pitchFamily="2" charset="0"/>
              </a:rPr>
              <a:t> </a:t>
            </a:r>
            <a:r>
              <a:rPr lang="ru-RU" sz="2000" dirty="0" smtClean="0">
                <a:latin typeface="Academy" pitchFamily="2" charset="0"/>
              </a:rPr>
              <a:t>г. Архангельск.</a:t>
            </a:r>
          </a:p>
          <a:p>
            <a:r>
              <a:rPr lang="ru-RU" sz="2000" dirty="0" smtClean="0">
                <a:latin typeface="Academy" pitchFamily="2" charset="0"/>
              </a:rPr>
              <a:t>3)Конспект урока по повести В. </a:t>
            </a:r>
            <a:r>
              <a:rPr lang="ru-RU" sz="2000" dirty="0" err="1" smtClean="0">
                <a:latin typeface="Academy" pitchFamily="2" charset="0"/>
              </a:rPr>
              <a:t>Железникова</a:t>
            </a:r>
            <a:r>
              <a:rPr lang="ru-RU" sz="2000" dirty="0" smtClean="0">
                <a:latin typeface="Academy" pitchFamily="2" charset="0"/>
              </a:rPr>
              <a:t> «Чучело» </a:t>
            </a:r>
            <a:endParaRPr lang="en-US" sz="2000" dirty="0" smtClean="0">
              <a:latin typeface="Academy" pitchFamily="2" charset="0"/>
            </a:endParaRPr>
          </a:p>
          <a:p>
            <a:r>
              <a:rPr lang="ru-RU" sz="2000" dirty="0" smtClean="0">
                <a:latin typeface="Academy" pitchFamily="2" charset="0"/>
              </a:rPr>
              <a:t>(сайт АО ИОО </a:t>
            </a:r>
            <a:r>
              <a:rPr lang="en-US" sz="2000" dirty="0" err="1" smtClean="0">
                <a:latin typeface="Academy" pitchFamily="2" charset="0"/>
              </a:rPr>
              <a:t>ippk</a:t>
            </a:r>
            <a:r>
              <a:rPr lang="ru-RU" sz="2000" dirty="0" smtClean="0">
                <a:latin typeface="Academy" pitchFamily="2" charset="0"/>
              </a:rPr>
              <a:t>.</a:t>
            </a:r>
            <a:r>
              <a:rPr lang="en-US" sz="2000" dirty="0" err="1" smtClean="0">
                <a:latin typeface="Academy" pitchFamily="2" charset="0"/>
              </a:rPr>
              <a:t>arkh</a:t>
            </a:r>
            <a:r>
              <a:rPr lang="ru-RU" sz="2000" dirty="0" smtClean="0">
                <a:latin typeface="Academy" pitchFamily="2" charset="0"/>
              </a:rPr>
              <a:t>-</a:t>
            </a:r>
            <a:r>
              <a:rPr lang="en-US" sz="2000" dirty="0" err="1" smtClean="0">
                <a:latin typeface="Academy" pitchFamily="2" charset="0"/>
              </a:rPr>
              <a:t>edu</a:t>
            </a:r>
            <a:r>
              <a:rPr lang="ru-RU" sz="2000" dirty="0" smtClean="0">
                <a:latin typeface="Academy" pitchFamily="2" charset="0"/>
              </a:rPr>
              <a:t>.</a:t>
            </a:r>
            <a:r>
              <a:rPr lang="en-US" sz="2000" dirty="0" err="1" smtClean="0">
                <a:latin typeface="Academy" pitchFamily="2" charset="0"/>
              </a:rPr>
              <a:t>ru</a:t>
            </a:r>
            <a:r>
              <a:rPr lang="ru-RU" sz="2000" dirty="0" smtClean="0">
                <a:latin typeface="Academy" pitchFamily="2" charset="0"/>
              </a:rPr>
              <a:t>, 2015 г.)</a:t>
            </a:r>
          </a:p>
          <a:p>
            <a:r>
              <a:rPr lang="ru-RU" sz="2000" dirty="0" smtClean="0">
                <a:latin typeface="Academy" pitchFamily="2" charset="0"/>
              </a:rPr>
              <a:t>4) «Функции имён собственных в произведениях Б. В. Шергина» </a:t>
            </a:r>
            <a:endParaRPr lang="en-US" sz="2000" dirty="0" smtClean="0">
              <a:latin typeface="Academy" pitchFamily="2" charset="0"/>
            </a:endParaRPr>
          </a:p>
          <a:p>
            <a:r>
              <a:rPr lang="ru-RU" sz="2000" dirty="0" smtClean="0">
                <a:latin typeface="Academy" pitchFamily="2" charset="0"/>
              </a:rPr>
              <a:t>(Сборник материалов </a:t>
            </a:r>
            <a:r>
              <a:rPr lang="en-US" sz="2000" dirty="0" smtClean="0">
                <a:latin typeface="Academy" pitchFamily="2" charset="0"/>
              </a:rPr>
              <a:t>III</a:t>
            </a:r>
            <a:r>
              <a:rPr lang="ru-RU" sz="2000" dirty="0" smtClean="0">
                <a:latin typeface="Academy" pitchFamily="2" charset="0"/>
              </a:rPr>
              <a:t> международной научно-практической </a:t>
            </a:r>
            <a:endParaRPr lang="en-US" sz="2000" dirty="0" smtClean="0">
              <a:latin typeface="Academy" pitchFamily="2" charset="0"/>
            </a:endParaRPr>
          </a:p>
          <a:p>
            <a:r>
              <a:rPr lang="ru-RU" sz="2000" dirty="0" smtClean="0">
                <a:latin typeface="Academy" pitchFamily="2" charset="0"/>
              </a:rPr>
              <a:t>конференции (НОУ ВПО « Институт управления», </a:t>
            </a:r>
            <a:r>
              <a:rPr lang="en-US" sz="2000" dirty="0" smtClean="0">
                <a:latin typeface="Academy" pitchFamily="2" charset="0"/>
              </a:rPr>
              <a:t> </a:t>
            </a:r>
          </a:p>
          <a:p>
            <a:r>
              <a:rPr lang="ru-RU" sz="2000" dirty="0" smtClean="0">
                <a:latin typeface="Academy" pitchFamily="2" charset="0"/>
              </a:rPr>
              <a:t>г. Архангельск, 2015 г.</a:t>
            </a: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Picture 2" descr="D:\Desktop\лучший кабинет опора\Грамоты детейКучерин НУК\1\aaXnpyw1Bag.jpg"/>
          <p:cNvPicPr>
            <a:picLocks noChangeAspect="1" noChangeArrowheads="1"/>
          </p:cNvPicPr>
          <p:nvPr/>
        </p:nvPicPr>
        <p:blipFill rotWithShape="1">
          <a:blip r:embed="rId3" cstate="print"/>
          <a:srcRect l="8408" t="3603" r="7509" b="4866"/>
          <a:stretch/>
        </p:blipFill>
        <p:spPr bwMode="auto">
          <a:xfrm>
            <a:off x="7020272" y="2420888"/>
            <a:ext cx="1810891" cy="26283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473302" y="116632"/>
            <a:ext cx="2268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Наши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традиции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218" name="Picture 2" descr="D:\Desktop\лучший кабинет опора\DSC05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36" y="692696"/>
            <a:ext cx="3600000" cy="23554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219" name="Picture 3" descr="D:\Desktop\лучший кабинет опора\DSC05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4621" y="692696"/>
            <a:ext cx="3600000" cy="23964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221" name="Picture 5" descr="D:\Desktop\11-12-2016_18-11-29\on-DOl9JZ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936" y="3645024"/>
            <a:ext cx="3600000" cy="270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5" descr="C:\Users\Люба\Desktop\Новая папка\2010-11-10_1947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080" y="3694139"/>
            <a:ext cx="3600000" cy="260177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TextBox 7"/>
          <p:cNvSpPr txBox="1"/>
          <p:nvPr/>
        </p:nvSpPr>
        <p:spPr>
          <a:xfrm>
            <a:off x="5012591" y="6355431"/>
            <a:ext cx="415897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Литературно –музыкальные композиции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45014" y="3115702"/>
            <a:ext cx="209413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Ломоносовские дни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4191" y="3131676"/>
            <a:ext cx="2413673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 err="1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Писаховские</a:t>
            </a:r>
            <a:r>
              <a:rPr lang="ru-RU" b="1" dirty="0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осенины</a:t>
            </a:r>
            <a:endParaRPr lang="ru-RU" b="1" dirty="0" smtClean="0">
              <a:latin typeface="Academy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5013" y="6409003"/>
            <a:ext cx="242184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Academy" pitchFamily="2" charset="0"/>
                <a:ea typeface="Times New Roman" pitchFamily="18" charset="0"/>
                <a:cs typeface="Arial" pitchFamily="34" charset="0"/>
              </a:rPr>
              <a:t>Неделя русского языка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-61555"/>
            <a:ext cx="9144000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Academy" pitchFamily="2" charset="0"/>
                <a:ea typeface="Times New Roman" pitchFamily="18" charset="0"/>
                <a:cs typeface="Arial" pitchFamily="34" charset="0"/>
              </a:rPr>
              <a:t>Современные технологии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Литературный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веб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квест</a:t>
            </a:r>
            <a:endParaRPr kumimoji="0" lang="ru-RU" sz="24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cademy" pitchFamily="2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09" y="836712"/>
            <a:ext cx="6858000" cy="1477328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cademy" pitchFamily="2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Academy" pitchFamily="2" charset="0"/>
                <a:ea typeface="Calibri" pitchFamily="34" charset="0"/>
                <a:cs typeface="Times New Roman" pitchFamily="18" charset="0"/>
              </a:rPr>
              <a:t> поддержание устойчивого эмоционального </a:t>
            </a:r>
            <a:endParaRPr lang="en-US" dirty="0" smtClean="0">
              <a:latin typeface="Academy" pitchFamily="2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cademy" pitchFamily="2" charset="0"/>
                <a:ea typeface="Calibri" pitchFamily="34" charset="0"/>
                <a:cs typeface="Times New Roman" pitchFamily="18" charset="0"/>
              </a:rPr>
              <a:t>интереса к литературе, книге и чтению.</a:t>
            </a:r>
            <a:endParaRPr lang="en-US" dirty="0" smtClean="0">
              <a:latin typeface="Academy" pitchFamily="2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cademy" pitchFamily="2" charset="0"/>
                <a:ea typeface="Calibri" pitchFamily="34" charset="0"/>
                <a:cs typeface="Times New Roman" pitchFamily="18" charset="0"/>
              </a:rPr>
              <a:t>Целевая аудитория:</a:t>
            </a:r>
            <a:endParaRPr lang="ru-RU" dirty="0">
              <a:latin typeface="Academy" pitchFamily="2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latin typeface="Academy" pitchFamily="2" charset="0"/>
                <a:ea typeface="Calibri" pitchFamily="34" charset="0"/>
                <a:cs typeface="Times New Roman" pitchFamily="18" charset="0"/>
              </a:rPr>
              <a:t>учащиеся 7-10 классов;</a:t>
            </a:r>
            <a:endParaRPr lang="ru-RU" dirty="0">
              <a:latin typeface="Academy" pitchFamily="2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latin typeface="Academy" pitchFamily="2" charset="0"/>
                <a:ea typeface="Calibri" pitchFamily="34" charset="0"/>
                <a:cs typeface="Times New Roman" pitchFamily="18" charset="0"/>
              </a:rPr>
              <a:t>учителя литературы и </a:t>
            </a:r>
            <a:r>
              <a:rPr lang="ru-RU" dirty="0" smtClean="0">
                <a:latin typeface="Academy" pitchFamily="2" charset="0"/>
                <a:ea typeface="Calibri" pitchFamily="34" charset="0"/>
                <a:cs typeface="Times New Roman" pitchFamily="18" charset="0"/>
              </a:rPr>
              <a:t>информатики</a:t>
            </a:r>
            <a:endParaRPr lang="ru-RU" dirty="0">
              <a:latin typeface="Academy" pitchFamily="2" charset="0"/>
            </a:endParaRPr>
          </a:p>
        </p:txBody>
      </p:sp>
      <p:pic>
        <p:nvPicPr>
          <p:cNvPr id="6" name="Picture 2" descr="C:\Users\User\Desktop\фото с экран\ScreenShot00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570340"/>
            <a:ext cx="2449982" cy="27146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Picture 2" descr="C:\Users\User\Desktop\телефон\Новая папка\DSC_8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705" y="3832023"/>
            <a:ext cx="2958122" cy="19804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9" name="TextBox 8"/>
          <p:cNvSpPr txBox="1"/>
          <p:nvPr/>
        </p:nvSpPr>
        <p:spPr>
          <a:xfrm>
            <a:off x="2051745" y="3391832"/>
            <a:ext cx="4173466" cy="1477328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cademy" pitchFamily="2" charset="0"/>
                <a:ea typeface="Calibri" pitchFamily="34" charset="0"/>
                <a:cs typeface="Times New Roman" pitchFamily="18" charset="0"/>
              </a:rPr>
              <a:t>-эмоциональный образ произведения</a:t>
            </a:r>
          </a:p>
          <a:p>
            <a:r>
              <a:rPr lang="ru-RU" b="1" dirty="0" smtClean="0">
                <a:latin typeface="Academy" pitchFamily="2" charset="0"/>
                <a:ea typeface="Calibri" pitchFamily="34" charset="0"/>
                <a:cs typeface="Times New Roman" pitchFamily="18" charset="0"/>
              </a:rPr>
              <a:t>-словесный портрет героя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cademy" pitchFamily="2" charset="0"/>
                <a:ea typeface="Calibri" pitchFamily="34" charset="0"/>
                <a:cs typeface="Times New Roman" pitchFamily="18" charset="0"/>
              </a:rPr>
              <a:t>-рекламу</a:t>
            </a:r>
          </a:p>
          <a:p>
            <a:r>
              <a:rPr lang="ru-RU" b="1" dirty="0" smtClean="0">
                <a:latin typeface="Academy" pitchFamily="2" charset="0"/>
                <a:ea typeface="Calibri" pitchFamily="34" charset="0"/>
                <a:cs typeface="Times New Roman" pitchFamily="18" charset="0"/>
              </a:rPr>
              <a:t>-рассказ о судьбе героя через 10 лет</a:t>
            </a:r>
          </a:p>
          <a:p>
            <a:r>
              <a:rPr lang="ru-RU" dirty="0">
                <a:latin typeface="Academy" pitchFamily="2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Academy" pitchFamily="2" charset="0"/>
                <a:ea typeface="Calibri" pitchFamily="34" charset="0"/>
                <a:cs typeface="Times New Roman" pitchFamily="18" charset="0"/>
              </a:rPr>
              <a:t>мнение о конкурсе в любом формате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Picture 2" descr="C:\Users\User\Desktop\фото с экран\ScreenShot01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4621" y="1211484"/>
            <a:ext cx="2736304" cy="2073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1" name="Прямоугольник 10"/>
          <p:cNvSpPr/>
          <p:nvPr/>
        </p:nvSpPr>
        <p:spPr>
          <a:xfrm>
            <a:off x="6047174" y="5889324"/>
            <a:ext cx="2885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ученики 10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физико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математического класса.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-19397" y="3679612"/>
            <a:ext cx="2071117" cy="90151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 и представить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dirty="0"/>
          </a:p>
        </p:txBody>
      </p:sp>
      <p:pic>
        <p:nvPicPr>
          <p:cNvPr id="13" name="Picture 2" descr="C:\Users\User\Desktop\фото с экран\ScreenShot01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963092"/>
            <a:ext cx="2500331" cy="14488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Academy" pitchFamily="2" charset="0"/>
              </a:rPr>
              <a:t>Абрамовская</a:t>
            </a:r>
            <a:r>
              <a:rPr lang="ru-RU" sz="2400" b="1" dirty="0" smtClean="0">
                <a:solidFill>
                  <a:schemeClr val="bg1"/>
                </a:solidFill>
                <a:latin typeface="Academy" pitchFamily="2" charset="0"/>
              </a:rPr>
              <a:t> аудитория</a:t>
            </a:r>
            <a:endParaRPr lang="ru-RU" sz="24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642918"/>
            <a:ext cx="9144000" cy="3866201"/>
          </a:xfr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800" dirty="0" smtClean="0">
                <a:latin typeface="Academy" pitchFamily="2" charset="0"/>
              </a:rPr>
              <a:t>Слово всегда было путеводной звездой человечества. </a:t>
            </a:r>
          </a:p>
          <a:p>
            <a:pPr marL="0" indent="0" algn="r">
              <a:buNone/>
            </a:pPr>
            <a:r>
              <a:rPr lang="ru-RU" sz="1800" dirty="0" smtClean="0">
                <a:latin typeface="Academy" pitchFamily="2" charset="0"/>
              </a:rPr>
              <a:t>Словом создавалась культура, словом ковалась вера, </a:t>
            </a:r>
          </a:p>
          <a:p>
            <a:pPr marL="0" indent="0" algn="r">
              <a:buNone/>
            </a:pPr>
            <a:r>
              <a:rPr lang="ru-RU" sz="1800" dirty="0" smtClean="0">
                <a:latin typeface="Academy" pitchFamily="2" charset="0"/>
              </a:rPr>
              <a:t>ковались идеалы.</a:t>
            </a:r>
          </a:p>
          <a:p>
            <a:pPr algn="r">
              <a:buNone/>
            </a:pPr>
            <a:r>
              <a:rPr lang="ru-RU" sz="1800" dirty="0" smtClean="0">
                <a:latin typeface="Academy" pitchFamily="2" charset="0"/>
              </a:rPr>
              <a:t>Фёдор Абрамов</a:t>
            </a:r>
          </a:p>
          <a:p>
            <a:pPr>
              <a:buNone/>
            </a:pPr>
            <a:endParaRPr lang="ru-RU" sz="2000" dirty="0" smtClean="0">
              <a:latin typeface="Academy" pitchFamily="2" charset="0"/>
            </a:endParaRPr>
          </a:p>
          <a:p>
            <a:pPr>
              <a:buNone/>
            </a:pPr>
            <a:endParaRPr lang="ru-RU" sz="2000" dirty="0">
              <a:latin typeface="Academy" pitchFamily="2" charset="0"/>
            </a:endParaRPr>
          </a:p>
          <a:p>
            <a:pPr>
              <a:buNone/>
            </a:pPr>
            <a:endParaRPr lang="ru-RU" sz="2000" dirty="0" smtClean="0">
              <a:latin typeface="Academy" pitchFamily="2" charset="0"/>
            </a:endParaRPr>
          </a:p>
          <a:p>
            <a:pPr>
              <a:buNone/>
            </a:pPr>
            <a:r>
              <a:rPr lang="ru-RU" sz="2000" dirty="0" smtClean="0">
                <a:latin typeface="Academy" pitchFamily="2" charset="0"/>
              </a:rPr>
              <a:t>Год рождения </a:t>
            </a:r>
            <a:r>
              <a:rPr lang="ru-RU" sz="2000" dirty="0">
                <a:latin typeface="Academy" pitchFamily="2" charset="0"/>
              </a:rPr>
              <a:t>– </a:t>
            </a:r>
            <a:r>
              <a:rPr lang="ru-RU" sz="2000" dirty="0" smtClean="0">
                <a:latin typeface="Academy" pitchFamily="2" charset="0"/>
              </a:rPr>
              <a:t>2010</a:t>
            </a:r>
          </a:p>
          <a:p>
            <a:pPr>
              <a:buNone/>
            </a:pPr>
            <a:r>
              <a:rPr lang="ru-RU" sz="2000" dirty="0" smtClean="0">
                <a:latin typeface="Academy" pitchFamily="2" charset="0"/>
              </a:rPr>
              <a:t>Цель создания – продвижение творческого наследия Ф. А. Абрамова.</a:t>
            </a:r>
          </a:p>
          <a:p>
            <a:pPr>
              <a:buNone/>
            </a:pPr>
            <a:r>
              <a:rPr lang="ru-RU" sz="2000" dirty="0" smtClean="0">
                <a:latin typeface="Academy" pitchFamily="2" charset="0"/>
              </a:rPr>
              <a:t>У истоков создания – </a:t>
            </a:r>
            <a:r>
              <a:rPr lang="ru-RU" sz="2000" dirty="0" err="1" smtClean="0">
                <a:latin typeface="Academy" pitchFamily="2" charset="0"/>
              </a:rPr>
              <a:t>Вотчицева</a:t>
            </a:r>
            <a:r>
              <a:rPr lang="ru-RU" sz="2000" dirty="0" smtClean="0">
                <a:latin typeface="Academy" pitchFamily="2" charset="0"/>
              </a:rPr>
              <a:t> Ирина Николаевна, </a:t>
            </a:r>
            <a:r>
              <a:rPr lang="ru-RU" sz="2000" dirty="0" err="1" smtClean="0">
                <a:latin typeface="Academy" pitchFamily="2" charset="0"/>
              </a:rPr>
              <a:t>Ряхина</a:t>
            </a:r>
            <a:r>
              <a:rPr lang="ru-RU" sz="2000" dirty="0" smtClean="0">
                <a:latin typeface="Academy" pitchFamily="2" charset="0"/>
              </a:rPr>
              <a:t> Валентина Ивановна (учителя гуманитарной кафедры)</a:t>
            </a:r>
            <a:endParaRPr lang="ru-RU" sz="2000" dirty="0">
              <a:latin typeface="Academy" pitchFamily="2" charset="0"/>
            </a:endParaRPr>
          </a:p>
        </p:txBody>
      </p:sp>
      <p:pic>
        <p:nvPicPr>
          <p:cNvPr id="14338" name="Picture 2" descr="D:\Desktop\лучший кабинет опора\открытие абрамовской\P3200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4485664"/>
            <a:ext cx="2879612" cy="2159709"/>
          </a:xfrm>
          <a:prstGeom prst="rect">
            <a:avLst/>
          </a:prstGeom>
          <a:noFill/>
        </p:spPr>
      </p:pic>
      <p:pic>
        <p:nvPicPr>
          <p:cNvPr id="14339" name="Picture 3" descr="D:\Desktop\лучший кабинет опора\открытие абрамовской\P3200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38631" y="1520909"/>
            <a:ext cx="2466737" cy="1850053"/>
          </a:xfrm>
          <a:prstGeom prst="rect">
            <a:avLst/>
          </a:prstGeom>
          <a:noFill/>
        </p:spPr>
      </p:pic>
      <p:pic>
        <p:nvPicPr>
          <p:cNvPr id="14341" name="Picture 5" descr="D:\Desktop\лучший кабинет опора\открытие абрамовской\P3200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9831" y="4501133"/>
            <a:ext cx="2880320" cy="2160240"/>
          </a:xfrm>
          <a:prstGeom prst="rect">
            <a:avLst/>
          </a:prstGeom>
          <a:noFill/>
        </p:spPr>
      </p:pic>
      <p:pic>
        <p:nvPicPr>
          <p:cNvPr id="14342" name="Picture 6" descr="F:\Новая папка\лучший кабинет опора\лучший кабинет ф\IMG_76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8990" y="852089"/>
            <a:ext cx="1815752" cy="12105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6042" y="2062589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cademy" pitchFamily="2" charset="0"/>
              </a:rPr>
              <a:t>Школьная газета «Миг»</a:t>
            </a:r>
            <a:endParaRPr lang="ru-RU" dirty="0">
              <a:latin typeface="Academy" pitchFamily="2" charset="0"/>
            </a:endParaRPr>
          </a:p>
        </p:txBody>
      </p:sp>
      <p:pic>
        <p:nvPicPr>
          <p:cNvPr id="11" name="Picture 5" descr="D:\Desktop\лучший кабинет опора\открытие абрамовской\P32002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4501372"/>
            <a:ext cx="2880000" cy="216000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01200" y="0"/>
            <a:ext cx="5625245" cy="62241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История с продолжением…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4291"/>
            <a:ext cx="7452320" cy="4247317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cademy" pitchFamily="2" charset="0"/>
              </a:rPr>
              <a:t>Сотрудничество с музейным объединение гимназии </a:t>
            </a:r>
          </a:p>
          <a:p>
            <a:r>
              <a:rPr lang="ru-RU" b="1" dirty="0" smtClean="0">
                <a:latin typeface="Academy" pitchFamily="2" charset="0"/>
              </a:rPr>
              <a:t>«Историческая память».</a:t>
            </a:r>
            <a:endParaRPr lang="ru-RU" dirty="0" smtClean="0">
              <a:latin typeface="Academy" pitchFamily="2" charset="0"/>
            </a:endParaRPr>
          </a:p>
          <a:p>
            <a:r>
              <a:rPr lang="ru-RU" dirty="0" smtClean="0">
                <a:latin typeface="Academy" pitchFamily="2" charset="0"/>
              </a:rPr>
              <a:t>Методическая копилка  </a:t>
            </a:r>
            <a:r>
              <a:rPr lang="ru-RU" dirty="0" err="1" smtClean="0">
                <a:latin typeface="Academy" pitchFamily="2" charset="0"/>
              </a:rPr>
              <a:t>Абрамовских</a:t>
            </a:r>
            <a:r>
              <a:rPr lang="ru-RU" dirty="0" smtClean="0">
                <a:latin typeface="Academy" pitchFamily="2" charset="0"/>
              </a:rPr>
              <a:t> дней: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встречи с представителями </a:t>
            </a:r>
            <a:r>
              <a:rPr lang="ru-RU" dirty="0" err="1" smtClean="0">
                <a:latin typeface="Academy" pitchFamily="2" charset="0"/>
              </a:rPr>
              <a:t>пинежского</a:t>
            </a:r>
            <a:r>
              <a:rPr lang="ru-RU" dirty="0" smtClean="0">
                <a:latin typeface="Academy" pitchFamily="2" charset="0"/>
              </a:rPr>
              <a:t> землячества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экспедиции на родину Ф. Абрамова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тематические выставки книг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уроки внеклассного чтения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конкурс иллюстраций по произведениям Ф. Абрамова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интеллектуальный марафон «Знаешь ли ты?»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инсценировки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конкурс «Самый интересный урок о Ф. Абрамове»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конкурс юных поэтов «В краю белых ночей </a:t>
            </a:r>
          </a:p>
          <a:p>
            <a:r>
              <a:rPr lang="ru-RU" dirty="0" smtClean="0">
                <a:latin typeface="Academy" pitchFamily="2" charset="0"/>
              </a:rPr>
              <a:t>и бескрайних лесов…»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cademy" pitchFamily="2" charset="0"/>
              </a:rPr>
              <a:t>конкурс знатоков жизни и творчества </a:t>
            </a:r>
            <a:endParaRPr lang="ru-RU" dirty="0">
              <a:latin typeface="Academy" pitchFamily="2" charset="0"/>
            </a:endParaRPr>
          </a:p>
          <a:p>
            <a:r>
              <a:rPr lang="ru-RU" dirty="0" smtClean="0">
                <a:latin typeface="Academy" pitchFamily="2" charset="0"/>
              </a:rPr>
              <a:t>Ф. Абрамова «Литературная азбука»</a:t>
            </a:r>
            <a:endParaRPr lang="ru-RU" dirty="0" smtClean="0"/>
          </a:p>
        </p:txBody>
      </p:sp>
      <p:pic>
        <p:nvPicPr>
          <p:cNvPr id="16386" name="Picture 2" descr="D:\Desktop\лучший кабинет опора\открытие абрамовской\P320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0948" y="4943048"/>
            <a:ext cx="2465188" cy="18490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387" name="Picture 3" descr="D:\Desktop\лучший кабинет опора\мир деревни мои грамоты табдицы\6\IMG_7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207" y="4944384"/>
            <a:ext cx="2773583" cy="18490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388" name="Picture 4" descr="D:\Desktop\лучший кабинет опора\мир деревни мои грамоты табдицы\6\IMG_7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756" y="4965554"/>
            <a:ext cx="2771732" cy="1847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389" name="Picture 5" descr="D:\Desktop\лучший кабинет опора\кабинет\успешное чтение 9б\DSC_88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630844"/>
            <a:ext cx="3102836" cy="20771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391" name="Picture 7" descr="D:\Desktop\лучший кабинет опора\всё\лучшмй кабинет\IMG_74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2595" y="2780928"/>
            <a:ext cx="1394369" cy="20915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392" name="Picture 8" descr="D:\Desktop\лучший кабинет опора\всё\лучшмй кабинет\IMG_7563.JPG"/>
          <p:cNvPicPr>
            <a:picLocks noChangeAspect="1" noChangeArrowheads="1"/>
          </p:cNvPicPr>
          <p:nvPr/>
        </p:nvPicPr>
        <p:blipFill rotWithShape="1">
          <a:blip r:embed="rId8" cstate="print"/>
          <a:srcRect l="8500" t="7450" r="6499" b="9279"/>
          <a:stretch/>
        </p:blipFill>
        <p:spPr bwMode="auto">
          <a:xfrm>
            <a:off x="5724128" y="2780928"/>
            <a:ext cx="1423238" cy="20914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-78348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Встреча « </a:t>
            </a:r>
            <a:r>
              <a:rPr lang="ru-RU" sz="2800" b="1" dirty="0" err="1" smtClean="0">
                <a:solidFill>
                  <a:schemeClr val="bg1"/>
                </a:solidFill>
                <a:latin typeface="Academy" pitchFamily="2" charset="0"/>
              </a:rPr>
              <a:t>Пинежские</a:t>
            </a:r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 земляки»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41" y="854710"/>
            <a:ext cx="8713331" cy="2862322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Academy" pitchFamily="2" charset="0"/>
              </a:rPr>
              <a:t>Поморье… Родная, ни с чем не сравнимая земля </a:t>
            </a:r>
            <a:r>
              <a:rPr lang="ru-RU" dirty="0" err="1" smtClean="0">
                <a:latin typeface="Academy" pitchFamily="2" charset="0"/>
              </a:rPr>
              <a:t>отчич</a:t>
            </a:r>
            <a:r>
              <a:rPr lang="ru-RU" dirty="0" smtClean="0">
                <a:latin typeface="Academy" pitchFamily="2" charset="0"/>
              </a:rPr>
              <a:t> и </a:t>
            </a:r>
            <a:r>
              <a:rPr lang="ru-RU" dirty="0" err="1" smtClean="0">
                <a:latin typeface="Academy" pitchFamily="2" charset="0"/>
              </a:rPr>
              <a:t>дедич</a:t>
            </a:r>
            <a:r>
              <a:rPr lang="ru-RU" dirty="0" smtClean="0">
                <a:latin typeface="Academy" pitchFamily="2" charset="0"/>
              </a:rPr>
              <a:t>. </a:t>
            </a:r>
          </a:p>
          <a:p>
            <a:pPr algn="r"/>
            <a:r>
              <a:rPr lang="ru-RU" dirty="0" smtClean="0">
                <a:latin typeface="Academy" pitchFamily="2" charset="0"/>
              </a:rPr>
              <a:t>Ф. Абрамов</a:t>
            </a:r>
          </a:p>
          <a:p>
            <a:pPr algn="r"/>
            <a:endParaRPr lang="ru-RU" dirty="0" smtClean="0">
              <a:latin typeface="Academy" pitchFamily="2" charset="0"/>
            </a:endParaRPr>
          </a:p>
          <a:p>
            <a:endParaRPr lang="ru-RU" dirty="0" smtClean="0">
              <a:latin typeface="Academy" pitchFamily="2" charset="0"/>
            </a:endParaRPr>
          </a:p>
          <a:p>
            <a:r>
              <a:rPr lang="ru-RU" dirty="0" smtClean="0">
                <a:latin typeface="Academy" pitchFamily="2" charset="0"/>
              </a:rPr>
              <a:t>Зимний день на Севере прекрасен!</a:t>
            </a:r>
          </a:p>
          <a:p>
            <a:r>
              <a:rPr lang="ru-RU" dirty="0" smtClean="0">
                <a:latin typeface="Academy" pitchFamily="2" charset="0"/>
              </a:rPr>
              <a:t>Ночи северные также хороши;</a:t>
            </a:r>
          </a:p>
          <a:p>
            <a:r>
              <a:rPr lang="ru-RU" dirty="0" smtClean="0">
                <a:latin typeface="Academy" pitchFamily="2" charset="0"/>
              </a:rPr>
              <a:t>И народ, что крепок и отважен,</a:t>
            </a:r>
          </a:p>
          <a:p>
            <a:r>
              <a:rPr lang="ru-RU" dirty="0" smtClean="0">
                <a:latin typeface="Academy" pitchFamily="2" charset="0"/>
              </a:rPr>
              <a:t>Всем  известен широтой души.</a:t>
            </a:r>
          </a:p>
          <a:p>
            <a:pPr marL="1343025"/>
            <a:r>
              <a:rPr lang="ru-RU" dirty="0" smtClean="0">
                <a:latin typeface="Academy" pitchFamily="2" charset="0"/>
              </a:rPr>
              <a:t>                        </a:t>
            </a:r>
            <a:r>
              <a:rPr lang="ru-RU" i="1" dirty="0" smtClean="0">
                <a:latin typeface="Academy" pitchFamily="2" charset="0"/>
              </a:rPr>
              <a:t>Проба пера.</a:t>
            </a:r>
          </a:p>
          <a:p>
            <a:pPr marL="1343025"/>
            <a:r>
              <a:rPr lang="ru-RU" i="1" dirty="0" smtClean="0">
                <a:latin typeface="Academy" pitchFamily="2" charset="0"/>
              </a:rPr>
              <a:t>В. </a:t>
            </a:r>
            <a:r>
              <a:rPr lang="ru-RU" i="1" dirty="0" err="1" smtClean="0">
                <a:latin typeface="Academy" pitchFamily="2" charset="0"/>
              </a:rPr>
              <a:t>Жиркова</a:t>
            </a:r>
            <a:r>
              <a:rPr lang="ru-RU" i="1" dirty="0" smtClean="0">
                <a:latin typeface="Academy" pitchFamily="2" charset="0"/>
              </a:rPr>
              <a:t>, 10 Г класс</a:t>
            </a:r>
          </a:p>
        </p:txBody>
      </p:sp>
      <p:pic>
        <p:nvPicPr>
          <p:cNvPr id="15362" name="Picture 2" descr="D:\Desktop\лучший кабинет опора\открытие абрамовской\P320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01" y="4426773"/>
            <a:ext cx="2888476" cy="216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5363" name="Picture 3" descr="D:\Desktop\лучший кабинет опора\открытие абрамовской\P320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428573"/>
            <a:ext cx="2887200" cy="2165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5366" name="Picture 6" descr="D:\Desktop\лучший кабинет опора\открытие абрамовской\P32002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27200" y="4426773"/>
            <a:ext cx="2889600" cy="2167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6" name="Picture 2" descr="H:\Новая папка\открытие абрамовской\P32002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9598"/>
            <a:ext cx="3107058" cy="2330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5256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Экспозиция музея, посвящённая </a:t>
            </a:r>
            <a:b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Ф. А. Абрамову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970336" y="1052736"/>
            <a:ext cx="3131840" cy="5000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Academy" pitchFamily="2" charset="0"/>
              </a:rPr>
              <a:t>Год создания – 2013 </a:t>
            </a:r>
            <a:endParaRPr lang="ru-RU" sz="2400" dirty="0">
              <a:latin typeface="Academy" pitchFamily="2" charset="0"/>
            </a:endParaRPr>
          </a:p>
        </p:txBody>
      </p:sp>
      <p:pic>
        <p:nvPicPr>
          <p:cNvPr id="1026" name="Picture 2" descr="D:\Desktop\лучший кабинет опора\всё\лучшмй кабинет\IMG_7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295" y="2110927"/>
            <a:ext cx="2520000" cy="1623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7" name="Picture 3" descr="D:\Desktop\лучший кабинет опора\всё\лучшмй кабинет\IMG_7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1340" y="1684668"/>
            <a:ext cx="3714777" cy="24765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9" name="Picture 5" descr="D:\Desktop\лучший кабинет опора\всё\лучшмй кабинет\IMG_7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3724" y="1916832"/>
            <a:ext cx="2520000" cy="168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30" name="Picture 6" descr="D:\Desktop\лучший кабинет опора\всё\лучшмй кабинет\IMG_74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5772" y="4653136"/>
            <a:ext cx="2520000" cy="168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31" name="Picture 7" descr="D:\Desktop\лучший кабинет опора\всё\лучшмй кабинет\IMG_74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09" y="4653136"/>
            <a:ext cx="2520000" cy="168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32" name="Picture 8" descr="D:\Desktop\лучший кабинет опора\всё\лучшмй кабинет\IMG_74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9265" y="4547186"/>
            <a:ext cx="2678925" cy="17859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pic>
        <p:nvPicPr>
          <p:cNvPr id="6146" name="Picture 2" descr="D:\Desktop\лучший кабинет опора\DSC05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4752" y="1643050"/>
            <a:ext cx="3713484" cy="2472026"/>
          </a:xfrm>
          <a:prstGeom prst="rect">
            <a:avLst/>
          </a:prstGeom>
          <a:noFill/>
        </p:spPr>
      </p:pic>
      <p:pic>
        <p:nvPicPr>
          <p:cNvPr id="6147" name="Picture 3" descr="D:\Desktop\лучший кабинет опора\DSC051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14267" y="4324019"/>
            <a:ext cx="3715200" cy="2473168"/>
          </a:xfrm>
          <a:prstGeom prst="rect">
            <a:avLst/>
          </a:prstGeom>
          <a:noFill/>
        </p:spPr>
      </p:pic>
      <p:pic>
        <p:nvPicPr>
          <p:cNvPr id="6148" name="Picture 4" descr="D:\Desktop\лучший кабинет опора\DSC051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4752" y="4296238"/>
            <a:ext cx="3715200" cy="2473168"/>
          </a:xfrm>
          <a:prstGeom prst="rect">
            <a:avLst/>
          </a:prstGeom>
          <a:noFill/>
        </p:spPr>
      </p:pic>
      <p:pic>
        <p:nvPicPr>
          <p:cNvPr id="6149" name="Picture 5" descr="D:\Desktop\лучший кабинет опора\DSC052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8718" y="1635434"/>
            <a:ext cx="3715200" cy="2473168"/>
          </a:xfrm>
          <a:prstGeom prst="rect">
            <a:avLst/>
          </a:prstGeom>
          <a:noFill/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445256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solidFill>
                  <a:schemeClr val="bg1"/>
                </a:solidFill>
                <a:latin typeface="Academy" pitchFamily="2" charset="0"/>
              </a:rPr>
              <a:t>Экспозиция музея, посвящённая </a:t>
            </a:r>
            <a:br>
              <a:rPr lang="ru-RU" sz="2800" b="1" smtClean="0">
                <a:solidFill>
                  <a:schemeClr val="bg1"/>
                </a:solidFill>
                <a:latin typeface="Academy" pitchFamily="2" charset="0"/>
              </a:rPr>
            </a:br>
            <a:r>
              <a:rPr lang="ru-RU" sz="2800" b="1" smtClean="0">
                <a:solidFill>
                  <a:schemeClr val="bg1"/>
                </a:solidFill>
                <a:latin typeface="Academy" pitchFamily="2" charset="0"/>
              </a:rPr>
              <a:t>Ф. А. Абрамову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10" name="Содержимое 6"/>
          <p:cNvSpPr txBox="1">
            <a:spLocks/>
          </p:cNvSpPr>
          <p:nvPr/>
        </p:nvSpPr>
        <p:spPr>
          <a:xfrm>
            <a:off x="2970336" y="1052736"/>
            <a:ext cx="3131840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400" smtClean="0">
                <a:latin typeface="Academy" pitchFamily="2" charset="0"/>
              </a:rPr>
              <a:t>Год создания – 2013 г.</a:t>
            </a:r>
            <a:endParaRPr lang="ru-RU" sz="2400" dirty="0">
              <a:latin typeface="Academ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8465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Творчество Ф. Абрамова глазами наших учеников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pic>
        <p:nvPicPr>
          <p:cNvPr id="23554" name="Picture 2" descr="D:\Desktop\лучший кабинет опора\всё\лучшмй кабинет\IMG_7520.JPG"/>
          <p:cNvPicPr>
            <a:picLocks noChangeAspect="1" noChangeArrowheads="1"/>
          </p:cNvPicPr>
          <p:nvPr/>
        </p:nvPicPr>
        <p:blipFill rotWithShape="1">
          <a:blip r:embed="rId3" cstate="print"/>
          <a:srcRect l="8494" t="2913" r="4782" b="10479"/>
          <a:stretch/>
        </p:blipFill>
        <p:spPr bwMode="auto">
          <a:xfrm>
            <a:off x="709526" y="1238248"/>
            <a:ext cx="7724947" cy="5143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latin typeface="Academy" pitchFamily="2" charset="0"/>
              </a:rPr>
              <a:t>Абрамовские</a:t>
            </a:r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 стипендиаты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Academy" pitchFamily="2" charset="0"/>
              </a:rPr>
              <a:t>2008 г. – Маркова Светлана</a:t>
            </a:r>
          </a:p>
          <a:p>
            <a:pPr>
              <a:buNone/>
            </a:pPr>
            <a:r>
              <a:rPr lang="ru-RU" sz="2400" dirty="0" smtClean="0">
                <a:latin typeface="Academy" pitchFamily="2" charset="0"/>
              </a:rPr>
              <a:t>2009 г. – Смирнова Наталья</a:t>
            </a:r>
          </a:p>
          <a:p>
            <a:pPr>
              <a:buNone/>
            </a:pPr>
            <a:r>
              <a:rPr lang="ru-RU" sz="2400" dirty="0" smtClean="0">
                <a:latin typeface="Academy" pitchFamily="2" charset="0"/>
              </a:rPr>
              <a:t>2010 г. – </a:t>
            </a:r>
            <a:r>
              <a:rPr lang="ru-RU" sz="2400" dirty="0" err="1" smtClean="0">
                <a:latin typeface="Academy" pitchFamily="2" charset="0"/>
              </a:rPr>
              <a:t>Чеснокова</a:t>
            </a:r>
            <a:r>
              <a:rPr lang="ru-RU" sz="2400" dirty="0" smtClean="0">
                <a:latin typeface="Academy" pitchFamily="2" charset="0"/>
              </a:rPr>
              <a:t> София</a:t>
            </a:r>
          </a:p>
          <a:p>
            <a:pPr>
              <a:buNone/>
            </a:pPr>
            <a:endParaRPr lang="ru-RU" sz="2400" dirty="0">
              <a:latin typeface="Academy" pitchFamily="2" charset="0"/>
            </a:endParaRPr>
          </a:p>
        </p:txBody>
      </p:sp>
      <p:pic>
        <p:nvPicPr>
          <p:cNvPr id="1027" name="Picture 3" descr="D:\Desktop\лучший кабинет опора\конкурс Лучший кабинет\Варвара Заборцева, 11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3356" y="2619678"/>
            <a:ext cx="1949784" cy="30003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8" name="Picture 4" descr="D:\Desktop\лучший кабинет опора\конкурс Лучший кабинет\Марина Бахтина, 11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190" y="833728"/>
            <a:ext cx="2035090" cy="307183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3" descr="D:\Desktop\лучший кабинет опора\конкурс Лучший кабинет\img_31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22" y="3191182"/>
            <a:ext cx="1928826" cy="28917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4" name="TextBox 3"/>
          <p:cNvSpPr txBox="1"/>
          <p:nvPr/>
        </p:nvSpPr>
        <p:spPr>
          <a:xfrm>
            <a:off x="6855456" y="3990747"/>
            <a:ext cx="2250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cademy" pitchFamily="2" charset="0"/>
              </a:rPr>
              <a:t>2016 г. </a:t>
            </a:r>
            <a:endParaRPr lang="en-US" dirty="0" smtClean="0">
              <a:latin typeface="Academy" pitchFamily="2" charset="0"/>
            </a:endParaRPr>
          </a:p>
          <a:p>
            <a:pPr algn="ctr"/>
            <a:r>
              <a:rPr lang="ru-RU" dirty="0" smtClean="0">
                <a:latin typeface="Academy" pitchFamily="2" charset="0"/>
              </a:rPr>
              <a:t>Бахтина </a:t>
            </a:r>
            <a:r>
              <a:rPr lang="ru-RU" dirty="0">
                <a:latin typeface="Academy" pitchFamily="2" charset="0"/>
              </a:rPr>
              <a:t>Марина, 11А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12500" y="5621310"/>
            <a:ext cx="2348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cademy" pitchFamily="2" charset="0"/>
              </a:rPr>
              <a:t>2016 г. </a:t>
            </a:r>
            <a:endParaRPr lang="en-US" dirty="0" smtClean="0">
              <a:latin typeface="Academy" pitchFamily="2" charset="0"/>
            </a:endParaRPr>
          </a:p>
          <a:p>
            <a:pPr algn="ctr"/>
            <a:r>
              <a:rPr lang="ru-RU" dirty="0" err="1" smtClean="0">
                <a:latin typeface="Academy" pitchFamily="2" charset="0"/>
              </a:rPr>
              <a:t>Заборцева</a:t>
            </a:r>
            <a:r>
              <a:rPr lang="ru-RU" dirty="0" smtClean="0">
                <a:latin typeface="Academy" pitchFamily="2" charset="0"/>
              </a:rPr>
              <a:t> </a:t>
            </a:r>
            <a:r>
              <a:rPr lang="ru-RU" dirty="0">
                <a:latin typeface="Academy" pitchFamily="2" charset="0"/>
              </a:rPr>
              <a:t>Варвара</a:t>
            </a:r>
            <a:r>
              <a:rPr lang="ru-RU" dirty="0" smtClean="0">
                <a:latin typeface="Academy" pitchFamily="2" charset="0"/>
              </a:rPr>
              <a:t>,</a:t>
            </a:r>
            <a:r>
              <a:rPr lang="en-US" dirty="0" smtClean="0">
                <a:latin typeface="Academy" pitchFamily="2" charset="0"/>
              </a:rPr>
              <a:t> </a:t>
            </a:r>
            <a:r>
              <a:rPr lang="ru-RU" dirty="0" smtClean="0">
                <a:latin typeface="Academy" pitchFamily="2" charset="0"/>
              </a:rPr>
              <a:t>11А</a:t>
            </a:r>
            <a:endParaRPr lang="ru-RU" dirty="0">
              <a:latin typeface="Academy" pitchFamily="2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00572" y="6093976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cademy" pitchFamily="2" charset="0"/>
              </a:rPr>
              <a:t>2016 г. </a:t>
            </a:r>
            <a:endParaRPr lang="en-US" dirty="0" smtClean="0">
              <a:latin typeface="Academy" pitchFamily="2" charset="0"/>
            </a:endParaRPr>
          </a:p>
          <a:p>
            <a:pPr algn="ctr"/>
            <a:r>
              <a:rPr lang="ru-RU" dirty="0" smtClean="0">
                <a:latin typeface="Academy" pitchFamily="2" charset="0"/>
              </a:rPr>
              <a:t>Собко </a:t>
            </a:r>
            <a:r>
              <a:rPr lang="ru-RU" dirty="0">
                <a:latin typeface="Academy" pitchFamily="2" charset="0"/>
              </a:rPr>
              <a:t>Анна</a:t>
            </a:r>
            <a:r>
              <a:rPr lang="ru-RU" dirty="0" smtClean="0">
                <a:latin typeface="Academy" pitchFamily="2" charset="0"/>
              </a:rPr>
              <a:t>,</a:t>
            </a:r>
            <a:r>
              <a:rPr lang="en-US" dirty="0" smtClean="0">
                <a:latin typeface="Academy" pitchFamily="2" charset="0"/>
              </a:rPr>
              <a:t> </a:t>
            </a:r>
            <a:r>
              <a:rPr lang="ru-RU" dirty="0" smtClean="0">
                <a:latin typeface="Academy" pitchFamily="2" charset="0"/>
              </a:rPr>
              <a:t>11Б</a:t>
            </a:r>
            <a:endParaRPr lang="ru-RU" dirty="0">
              <a:latin typeface="Academy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Создана с целью наиболее эффективно использовать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cademy" pitchFamily="2" charset="0"/>
              </a:rPr>
              <a:t>Кабинет русского языка и литературы № 303</a:t>
            </a:r>
          </a:p>
          <a:p>
            <a:pPr algn="ctr"/>
            <a:r>
              <a:rPr lang="ru-RU" sz="2800" b="1" dirty="0" smtClean="0">
                <a:latin typeface="Academy" pitchFamily="2" charset="0"/>
              </a:rPr>
              <a:t>Год рождения - 1983</a:t>
            </a:r>
          </a:p>
        </p:txBody>
      </p:sp>
      <p:pic>
        <p:nvPicPr>
          <p:cNvPr id="5122" name="Picture 2" descr="F:\Мариш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700808"/>
            <a:ext cx="6269183" cy="44291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pic>
        <p:nvPicPr>
          <p:cNvPr id="4102" name="Picture 6" descr="C:\Users\Люба\Desktop\Новая папка\2010-11-10_2011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1901" y="1843300"/>
            <a:ext cx="2277663" cy="157709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TextBox 7"/>
          <p:cNvSpPr txBox="1"/>
          <p:nvPr/>
        </p:nvSpPr>
        <p:spPr>
          <a:xfrm>
            <a:off x="251520" y="132891"/>
            <a:ext cx="8668044" cy="1569660"/>
          </a:xfrm>
          <a:prstGeom prst="rect">
            <a:avLst/>
          </a:prstGeom>
          <a:solidFill>
            <a:srgbClr val="000000">
              <a:alpha val="20000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chemeClr val="bg1"/>
                </a:solidFill>
                <a:latin typeface="Academy" pitchFamily="2" charset="0"/>
              </a:rPr>
              <a:t>Научные ученические  </a:t>
            </a:r>
            <a:r>
              <a:rPr lang="ru-RU" sz="2400" b="1" dirty="0" smtClean="0">
                <a:solidFill>
                  <a:schemeClr val="bg1"/>
                </a:solidFill>
                <a:latin typeface="Academy" pitchFamily="2" charset="0"/>
              </a:rPr>
              <a:t>конференции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Academy" pitchFamily="2" charset="0"/>
              </a:rPr>
              <a:t>2015 г. – НУК, посвящённая К. П. </a:t>
            </a:r>
            <a:r>
              <a:rPr lang="ru-RU" sz="2400" b="1" dirty="0" err="1" smtClean="0">
                <a:solidFill>
                  <a:schemeClr val="bg1"/>
                </a:solidFill>
                <a:latin typeface="Academy" pitchFamily="2" charset="0"/>
              </a:rPr>
              <a:t>Гемп</a:t>
            </a:r>
            <a:endParaRPr lang="ru-RU" sz="2400" b="1" dirty="0" smtClean="0">
              <a:solidFill>
                <a:schemeClr val="bg1"/>
              </a:solidFill>
              <a:latin typeface="Academy" pitchFamily="2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Academy" pitchFamily="2" charset="0"/>
              </a:rPr>
              <a:t>2016 г. </a:t>
            </a:r>
            <a:r>
              <a:rPr lang="ru-RU" sz="2400" dirty="0" smtClean="0">
                <a:solidFill>
                  <a:schemeClr val="bg1"/>
                </a:solidFill>
                <a:latin typeface="Academy" pitchFamily="2" charset="0"/>
              </a:rPr>
              <a:t>- юбилейная конференция, посвящённая развитию математического образования</a:t>
            </a:r>
            <a:endParaRPr lang="ru-RU" sz="2400" dirty="0">
              <a:solidFill>
                <a:schemeClr val="bg1"/>
              </a:solidFill>
              <a:latin typeface="Academy" pitchFamily="2" charset="0"/>
            </a:endParaRPr>
          </a:p>
        </p:txBody>
      </p:sp>
      <p:pic>
        <p:nvPicPr>
          <p:cNvPr id="12290" name="Picture 2" descr="D:\Desktop\лучший кабинет опора\открытие абрамовской\IMG_3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52379"/>
            <a:ext cx="3316907" cy="22112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291" name="Picture 3" descr="D:\Desktop\лучший кабинет опора\исслед работы благодарности мои\IMG_7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385" y="4430059"/>
            <a:ext cx="3316609" cy="22110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292" name="Picture 4" descr="D:\Desktop\лучший кабинет опора\1\9tX_bFp5mw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8237" y="3629152"/>
            <a:ext cx="2277663" cy="30368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293" name="Picture 5" descr="D:\Desktop\лучший кабинет опора\всё\лучшмй кабинет\s16m7QFdnjs.jpg"/>
          <p:cNvPicPr>
            <a:picLocks noChangeAspect="1" noChangeArrowheads="1"/>
          </p:cNvPicPr>
          <p:nvPr/>
        </p:nvPicPr>
        <p:blipFill rotWithShape="1">
          <a:blip r:embed="rId7" cstate="print"/>
          <a:srcRect l="9771" t="14647" r="10988" b="9204"/>
          <a:stretch/>
        </p:blipFill>
        <p:spPr bwMode="auto">
          <a:xfrm>
            <a:off x="7956376" y="2492896"/>
            <a:ext cx="1057276" cy="76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294" name="Picture 6" descr="D:\Desktop\лучший кабинет опора\DSC051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6192" y="5147594"/>
            <a:ext cx="2286000" cy="15217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170" name="Picture 2" descr="D:\Desktop\лучший кабинет опора\DSC051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6176" y="1852379"/>
            <a:ext cx="2286016" cy="15217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171" name="Picture 3" descr="D:\Desktop\лучший кабинет опора\DSC052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6192" y="3461619"/>
            <a:ext cx="2286000" cy="15217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Транслирование педагогического опыта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3312368"/>
          </a:xfr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ru-RU" sz="2400" dirty="0" smtClean="0">
                <a:latin typeface="Academy" pitchFamily="2" charset="0"/>
              </a:rPr>
              <a:t>открытый урок литературы по повести Л. Н. Толстого «Детство» в рамках курсов повышения квалификации « Современный урок русского языка и литературы» (АОИ ОО);  </a:t>
            </a:r>
          </a:p>
          <a:p>
            <a:r>
              <a:rPr lang="ru-RU" sz="2400" dirty="0" smtClean="0">
                <a:latin typeface="Academy" pitchFamily="2" charset="0"/>
              </a:rPr>
              <a:t> августовская конференция (секционное заседание « Создание системы работы с одарёнными детьми как условие развития современного образовательного  пространства«);</a:t>
            </a:r>
          </a:p>
          <a:p>
            <a:r>
              <a:rPr lang="ru-RU" sz="2400" dirty="0" smtClean="0">
                <a:latin typeface="Academy" pitchFamily="2" charset="0"/>
              </a:rPr>
              <a:t>методическая работа со студентами Института филологии и межкультурной коммуникации САФУ.</a:t>
            </a:r>
          </a:p>
        </p:txBody>
      </p:sp>
      <p:pic>
        <p:nvPicPr>
          <p:cNvPr id="19459" name="Picture 3" descr="D:\Desktop\лучший кабинет опора\avgkonf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509120"/>
            <a:ext cx="2643174" cy="19823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9460" name="Picture 4" descr="D:\Desktop\лучший кабинет опора\DSC05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491236"/>
            <a:ext cx="3004803" cy="20002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122" name="Picture 2" descr="D:\Desktop\лучший кабинет опора\DSC05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062" y="4509120"/>
            <a:ext cx="2977936" cy="19823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Сотрудничество с ОУ города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734405" y="746920"/>
            <a:ext cx="5940152" cy="16250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Academy" pitchFamily="2" charset="0"/>
              </a:rPr>
              <a:t>Инновационный проект «Успешное чтение» (с 2013 г.)</a:t>
            </a:r>
          </a:p>
          <a:p>
            <a:pPr>
              <a:buNone/>
            </a:pPr>
            <a:r>
              <a:rPr lang="ru-RU" sz="2000" dirty="0" smtClean="0">
                <a:latin typeface="Academy" pitchFamily="2" charset="0"/>
              </a:rPr>
              <a:t>Региональный проект «Чтение детей и взрослых: </a:t>
            </a:r>
            <a:endParaRPr lang="en-US" sz="2000" dirty="0" smtClean="0">
              <a:latin typeface="Academy" pitchFamily="2" charset="0"/>
            </a:endParaRPr>
          </a:p>
          <a:p>
            <a:pPr>
              <a:buNone/>
            </a:pPr>
            <a:r>
              <a:rPr lang="ru-RU" sz="2000" dirty="0" smtClean="0">
                <a:latin typeface="Academy" pitchFamily="2" charset="0"/>
              </a:rPr>
              <a:t>книга и развитие личности»(с 2016 г.)</a:t>
            </a:r>
          </a:p>
          <a:p>
            <a:pPr>
              <a:buNone/>
            </a:pPr>
            <a:endParaRPr lang="ru-RU" sz="2000" dirty="0" smtClean="0">
              <a:latin typeface="Academy" pitchFamily="2" charset="0"/>
            </a:endParaRPr>
          </a:p>
        </p:txBody>
      </p:sp>
      <p:pic>
        <p:nvPicPr>
          <p:cNvPr id="17412" name="Picture 4" descr="D:\Desktop\лучший кабинет опора\кабинет\успешное чтение 9б\DSC_8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4" y="2877645"/>
            <a:ext cx="2612083" cy="174858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414" name="Picture 6" descr="D:\Desktop\лучший кабинет опора\1\4Qywh5g3TJ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3068960"/>
            <a:ext cx="2613600" cy="15572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415" name="Picture 7" descr="D:\Desktop\лучший кабинет опора\всё\лучшмй кабинет\MuVwI9NOAp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691" y="692696"/>
            <a:ext cx="2311312" cy="17334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416" name="Picture 8" descr="D:\Desktop\лучший кабинет опора\DSC052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0957" y="4763247"/>
            <a:ext cx="2613600" cy="17398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074" name="Picture 2" descr="D:\Desktop\лучший кабинет опора\конкурс Лучший кабинет\фотографии 8а\DSC050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7197" y="4769762"/>
            <a:ext cx="2613600" cy="17397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7" name="Picture 3" descr="D:\Desktop\лучший кабинет опора\DSC052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763248"/>
            <a:ext cx="2613600" cy="17398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TextBox 2"/>
          <p:cNvSpPr txBox="1"/>
          <p:nvPr/>
        </p:nvSpPr>
        <p:spPr>
          <a:xfrm>
            <a:off x="3285704" y="3454947"/>
            <a:ext cx="2276585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dirty="0">
                <a:latin typeface="Academy" pitchFamily="2" charset="0"/>
              </a:rPr>
              <a:t>Конкурс чтецов.</a:t>
            </a:r>
          </a:p>
          <a:p>
            <a:pPr algn="ctr">
              <a:buNone/>
            </a:pPr>
            <a:r>
              <a:rPr lang="ru-RU" dirty="0">
                <a:latin typeface="Academy" pitchFamily="2" charset="0"/>
              </a:rPr>
              <a:t>Творческий экспромт.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cademy" pitchFamily="2" charset="0"/>
              </a:rPr>
              <a:t>Сотрудничество с учреждениями культуры г. Архангельска</a:t>
            </a:r>
            <a:endParaRPr lang="ru-RU" sz="24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1849978"/>
          </a:xfr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Academy" pitchFamily="2" charset="0"/>
              </a:rPr>
              <a:t>АОНБ имени А. Добролюбова </a:t>
            </a:r>
          </a:p>
          <a:p>
            <a:pPr>
              <a:buNone/>
            </a:pPr>
            <a:r>
              <a:rPr lang="ru-RU" sz="1800" dirty="0" smtClean="0">
                <a:latin typeface="Academy" pitchFamily="2" charset="0"/>
              </a:rPr>
              <a:t>Библиотечный урок« Да, мы живём не забывая…»</a:t>
            </a:r>
          </a:p>
          <a:p>
            <a:r>
              <a:rPr lang="ru-RU" sz="1800" dirty="0" smtClean="0">
                <a:latin typeface="Academy" pitchFamily="2" charset="0"/>
              </a:rPr>
              <a:t>Детская театральная студия «Щелкунчик» МБОУ ДОД «ЦДОД « Контакт».</a:t>
            </a:r>
          </a:p>
          <a:p>
            <a:pPr>
              <a:buNone/>
            </a:pPr>
            <a:r>
              <a:rPr lang="ru-RU" sz="1800" dirty="0" smtClean="0">
                <a:latin typeface="Academy" pitchFamily="2" charset="0"/>
              </a:rPr>
              <a:t>Театральный  экспромт</a:t>
            </a:r>
          </a:p>
          <a:p>
            <a:r>
              <a:rPr lang="ru-RU" sz="1800" dirty="0" smtClean="0">
                <a:latin typeface="Academy" pitchFamily="2" charset="0"/>
              </a:rPr>
              <a:t>Всероссийская акция «Открой рот»</a:t>
            </a:r>
          </a:p>
          <a:p>
            <a:pPr marL="0" indent="0">
              <a:buNone/>
            </a:pPr>
            <a:r>
              <a:rPr lang="ru-RU" sz="1800" dirty="0" smtClean="0">
                <a:latin typeface="Academy" pitchFamily="2" charset="0"/>
              </a:rPr>
              <a:t>Конкурс чтения </a:t>
            </a:r>
            <a:endParaRPr lang="ru-RU" sz="1800" dirty="0">
              <a:latin typeface="Academy" pitchFamily="2" charset="0"/>
            </a:endParaRPr>
          </a:p>
        </p:txBody>
      </p:sp>
      <p:pic>
        <p:nvPicPr>
          <p:cNvPr id="13314" name="Picture 2" descr="D:\Desktop\лучший кабинет опора\открытие абрамовской\IMG_8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3608" y="2559456"/>
            <a:ext cx="2671617" cy="20037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316" name="Picture 4" descr="D:\Desktop\лучший кабинет опора\открытие абрамовской\IMG_8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8310" y="4719696"/>
            <a:ext cx="2671320" cy="20034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319" name="Picture 7" descr="D:\Desktop\лучший кабинет опора\Щелкунчик\PC0405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595986" y="4737878"/>
            <a:ext cx="2671320" cy="20034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320" name="Picture 8" descr="C:\Users\MF\AppData\Local\Temp\Rar$DI00.199\P10107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8" y="2530112"/>
            <a:ext cx="2671319" cy="20034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" pitchFamily="2" charset="0"/>
              </a:rPr>
              <a:t>Встречи с зарубежными делегациями</a:t>
            </a:r>
            <a:endParaRPr lang="ru-RU" sz="2800" b="1" dirty="0">
              <a:solidFill>
                <a:schemeClr val="bg1"/>
              </a:solidFill>
              <a:latin typeface="Academy" pitchFamily="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Academy" pitchFamily="2" charset="0"/>
              </a:rPr>
              <a:t>23 сентября 2016 г.  - делегация из норвежского города </a:t>
            </a:r>
            <a:endParaRPr lang="en-US" sz="2000" dirty="0" smtClean="0">
              <a:latin typeface="Academy" pitchFamily="2" charset="0"/>
            </a:endParaRPr>
          </a:p>
          <a:p>
            <a:pPr algn="ctr">
              <a:buNone/>
            </a:pPr>
            <a:r>
              <a:rPr lang="ru-RU" sz="2000" dirty="0" err="1" smtClean="0">
                <a:latin typeface="Academy" pitchFamily="2" charset="0"/>
              </a:rPr>
              <a:t>Вардё</a:t>
            </a:r>
            <a:r>
              <a:rPr lang="ru-RU" sz="2000" dirty="0" smtClean="0">
                <a:latin typeface="Academy" pitchFamily="2" charset="0"/>
              </a:rPr>
              <a:t> во главе с мэром города.</a:t>
            </a:r>
            <a:endParaRPr lang="ru-RU" sz="2000" dirty="0">
              <a:latin typeface="Academy" pitchFamily="2" charset="0"/>
            </a:endParaRPr>
          </a:p>
        </p:txBody>
      </p:sp>
      <p:pic>
        <p:nvPicPr>
          <p:cNvPr id="2050" name="Picture 2" descr="D:\Desktop\лучший кабинет опора\конкурс Лучший кабинет\2016-09-23 11.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5454" y="1556792"/>
            <a:ext cx="8133091" cy="45748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pic>
        <p:nvPicPr>
          <p:cNvPr id="5122" name="Picture 2" descr="C:\Users\Люба\Desktop\Новая папка\2010-11-10_1946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646" y="1056330"/>
            <a:ext cx="2253442" cy="13500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124" name="Picture 4" descr="C:\Users\Люба\Desktop\Новая папка\2010-11-10_1948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170" y="2568435"/>
            <a:ext cx="2253462" cy="165806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125" name="Picture 5" descr="C:\Users\Люба\Desktop\Новая папка\2010-11-10_1948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6271" y="3778020"/>
            <a:ext cx="2879133" cy="218649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TextBox 6"/>
          <p:cNvSpPr txBox="1"/>
          <p:nvPr/>
        </p:nvSpPr>
        <p:spPr>
          <a:xfrm>
            <a:off x="2841800" y="116632"/>
            <a:ext cx="338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cademy" pitchFamily="2" charset="0"/>
              </a:rPr>
              <a:t>В помощь ученику</a:t>
            </a:r>
            <a:endParaRPr lang="ru-RU" sz="3200" b="1" dirty="0">
              <a:solidFill>
                <a:schemeClr val="bg1"/>
              </a:solidFill>
              <a:latin typeface="Academy" pitchFamily="2" charset="0"/>
            </a:endParaRPr>
          </a:p>
        </p:txBody>
      </p:sp>
      <p:pic>
        <p:nvPicPr>
          <p:cNvPr id="20483" name="Picture 3" descr="D:\Desktop\лучший кабинет опора\62\IMG_75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552" y="4446972"/>
            <a:ext cx="2253462" cy="15023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0484" name="Picture 4" descr="D:\Desktop\лучший кабинет опора\всё\лучшмй кабинет\IMG_74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4081" y="1056981"/>
            <a:ext cx="2085951" cy="25494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0486" name="Picture 6" descr="D:\Desktop\лучший кабинет опора\всё\лучшмй кабинет\IMG_74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6198" y="1057041"/>
            <a:ext cx="1700058" cy="25500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0488" name="Picture 8" descr="D:\Desktop\лучший кабинет опора\всё\лучшмй кабинет\IMG_75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4430" y="1050331"/>
            <a:ext cx="1700058" cy="25500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42" name="Picture 2" descr="D:\Desktop\лучший кабинет опора\DSC051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3789040"/>
            <a:ext cx="3282797" cy="21853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Лучший учебный кабинет\7863206_786image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488" y="-53618"/>
            <a:ext cx="9215488" cy="691161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76219" y="620688"/>
            <a:ext cx="3541408" cy="78579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cademy" pitchFamily="2" charset="0"/>
              </a:rPr>
              <a:t>Наши достижения</a:t>
            </a:r>
            <a:endParaRPr lang="ru-RU" sz="3600" b="1" dirty="0">
              <a:latin typeface="Academy" pitchFamily="2" charset="0"/>
            </a:endParaRPr>
          </a:p>
        </p:txBody>
      </p:sp>
      <p:pic>
        <p:nvPicPr>
          <p:cNvPr id="18434" name="Picture 2" descr="D:\Desktop\лучший кабинет опора\1\__jhfwwC_Xc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17190" y="3882968"/>
            <a:ext cx="4059266" cy="2858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8435" name="Picture 3" descr="D:\Desktop\лучший кабинет опора\1\5m6zvknoPL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528" y="3883848"/>
            <a:ext cx="3810027" cy="28575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8436" name="Picture 4" descr="D:\Desktop\лучший кабинет опора\1\5sW5LgvOOvM.jpg"/>
          <p:cNvPicPr>
            <a:picLocks noChangeAspect="1" noChangeArrowheads="1"/>
          </p:cNvPicPr>
          <p:nvPr/>
        </p:nvPicPr>
        <p:blipFill rotWithShape="1">
          <a:blip r:embed="rId5" cstate="print"/>
          <a:srcRect l="7938" t="8333" r="14562"/>
          <a:stretch/>
        </p:blipFill>
        <p:spPr bwMode="auto">
          <a:xfrm>
            <a:off x="6588224" y="1867782"/>
            <a:ext cx="2076351" cy="18419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8437" name="Picture 5" descr="D:\Desktop\лучший кабинет опора\1\8ON7azOBKq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528" y="-8902"/>
            <a:ext cx="1285200" cy="1713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8438" name="Picture 6" descr="D:\Desktop\лучший кабинет опора\1\8ZFpF0qoT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18929"/>
            <a:ext cx="1285884" cy="17145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8439" name="Picture 7" descr="D:\Desktop\лучший кабинет опора\1\BdcjsC7nRG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2088349"/>
            <a:ext cx="3142134" cy="164307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8440" name="Picture 8" descr="D:\Desktop\лучший кабинет опора\всё\лучшмй кабинет\eEnsiGs1p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528" y="1733441"/>
            <a:ext cx="2667018" cy="20002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0"/>
            <a:ext cx="7358114" cy="923330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cademy" pitchFamily="2" charset="0"/>
                <a:cs typeface="Aharoni" pitchFamily="2" charset="-79"/>
              </a:rPr>
              <a:t>Приглашаем вас в удивительный мир, где обретают знания, где разрешаются сомнения, где в душе рождается музыка сотворчества.</a:t>
            </a:r>
          </a:p>
          <a:p>
            <a:pPr algn="ctr"/>
            <a:r>
              <a:rPr lang="ru-RU" b="1" dirty="0" smtClean="0">
                <a:latin typeface="Academy" pitchFamily="2" charset="0"/>
                <a:cs typeface="Aharoni" pitchFamily="2" charset="-79"/>
              </a:rPr>
              <a:t>Здесь всё дышит красотой и творчеством Ф. А. Абрамова.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282" y="1214422"/>
            <a:ext cx="4857784" cy="563231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cademy" pitchFamily="2" charset="0"/>
              </a:rPr>
              <a:t>Он так любил березы и </a:t>
            </a:r>
            <a:r>
              <a:rPr lang="ru-RU" b="1" dirty="0" err="1" smtClean="0">
                <a:latin typeface="Academy" pitchFamily="2" charset="0"/>
              </a:rPr>
              <a:t>космеи</a:t>
            </a:r>
            <a:endParaRPr lang="ru-RU" b="1" dirty="0" smtClean="0">
              <a:latin typeface="Academy" pitchFamily="2" charset="0"/>
            </a:endParaRPr>
          </a:p>
          <a:p>
            <a:pPr algn="ctr"/>
            <a:r>
              <a:rPr lang="ru-RU" b="1" dirty="0" smtClean="0">
                <a:latin typeface="Academy" pitchFamily="2" charset="0"/>
              </a:rPr>
              <a:t> И </a:t>
            </a:r>
            <a:r>
              <a:rPr lang="ru-RU" b="1" dirty="0" err="1" smtClean="0">
                <a:latin typeface="Academy" pitchFamily="2" charset="0"/>
              </a:rPr>
              <a:t>пинежский</a:t>
            </a:r>
            <a:r>
              <a:rPr lang="ru-RU" b="1" dirty="0" smtClean="0">
                <a:latin typeface="Academy" pitchFamily="2" charset="0"/>
              </a:rPr>
              <a:t> напевный говорок,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День ото дня сильнее и сильнее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Его тянуло на родной порог.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 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Здесь сердце отдыхало и болело,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Искало вновь ответа на вопрос: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Куда идем? Так в чем, скажите, дело?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Земля скудеет, лес и сенокос.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 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Герои мы на час? Да неужели?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А Родина просила защитить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От подлости, пассивности, безделья,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От сердца равнодушного в груди.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 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И он вставал. Он словом бил в упор!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Он, как на фронте, снова был бойцом!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И, выйдя на </a:t>
            </a:r>
            <a:r>
              <a:rPr lang="ru-RU" b="1" dirty="0" err="1" smtClean="0">
                <a:latin typeface="Academy" pitchFamily="2" charset="0"/>
              </a:rPr>
              <a:t>Абрамовский</a:t>
            </a:r>
            <a:r>
              <a:rPr lang="ru-RU" b="1" dirty="0" smtClean="0">
                <a:latin typeface="Academy" pitchFamily="2" charset="0"/>
              </a:rPr>
              <a:t> </a:t>
            </a:r>
            <a:r>
              <a:rPr lang="ru-RU" b="1" dirty="0" err="1" smtClean="0">
                <a:latin typeface="Academy" pitchFamily="2" charset="0"/>
              </a:rPr>
              <a:t>угор</a:t>
            </a:r>
            <a:r>
              <a:rPr lang="ru-RU" b="1" dirty="0" smtClean="0">
                <a:latin typeface="Academy" pitchFamily="2" charset="0"/>
              </a:rPr>
              <a:t>,</a:t>
            </a:r>
          </a:p>
          <a:p>
            <a:pPr algn="ctr"/>
            <a:r>
              <a:rPr lang="ru-RU" b="1" dirty="0" smtClean="0">
                <a:latin typeface="Academy" pitchFamily="2" charset="0"/>
              </a:rPr>
              <a:t> Я чувствую, как ветер бьет в лицо!</a:t>
            </a:r>
          </a:p>
          <a:p>
            <a:r>
              <a:rPr lang="ru-RU" b="1" dirty="0" smtClean="0">
                <a:latin typeface="Academy" pitchFamily="2" charset="0"/>
              </a:rPr>
              <a:t>                             </a:t>
            </a:r>
            <a:r>
              <a:rPr lang="en-US" b="1" dirty="0" smtClean="0">
                <a:latin typeface="Academy" pitchFamily="2" charset="0"/>
              </a:rPr>
              <a:t>       </a:t>
            </a:r>
            <a:r>
              <a:rPr lang="ru-RU" b="1" dirty="0" smtClean="0">
                <a:latin typeface="Academy" pitchFamily="2" charset="0"/>
              </a:rPr>
              <a:t>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cademy" pitchFamily="2" charset="0"/>
              </a:rPr>
              <a:t>Татьяна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cademy" pitchFamily="2" charset="0"/>
              </a:rPr>
              <a:t>Бечина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Academy" pitchFamily="2" charset="0"/>
            </a:endParaRPr>
          </a:p>
        </p:txBody>
      </p:sp>
      <p:pic>
        <p:nvPicPr>
          <p:cNvPr id="3075" name="Picture 3" descr="D:\Desktop\лучший кабинет опора\всё\лучшмй кабинет\IMG_7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238507" cy="48577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14282" y="428604"/>
            <a:ext cx="5214974" cy="242889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Кабинет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сосредоточил в себе информационные ресурсы (коллекция мультимедийных презентаций,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  DVD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 и СД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диски, МР3 диски) и   технические средства: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cademy" pitchFamily="2" charset="0"/>
              </a:rPr>
              <a:t>компьютер, мультимедийный проектор, экран.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Academy" pitchFamily="2" charset="0"/>
            </a:endParaRPr>
          </a:p>
        </p:txBody>
      </p:sp>
      <p:pic>
        <p:nvPicPr>
          <p:cNvPr id="4098" name="Picture 2" descr="D:\Desktop\лучший кабинет опора\всё\лучшмй кабинет\IMG_7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28604"/>
            <a:ext cx="1785952" cy="26789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099" name="Picture 3" descr="F:\рпрпр\IMG_7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00438"/>
            <a:ext cx="3643306" cy="228601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100" name="Picture 4" descr="F:\рпрпр\IMG_7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00438"/>
            <a:ext cx="3811804" cy="251616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4897993" y="3626379"/>
            <a:ext cx="4078107" cy="295403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cademy" pitchFamily="2" charset="0"/>
              </a:rPr>
              <a:t>Кабинет используется в качестве центра изучения современных </a:t>
            </a:r>
            <a:r>
              <a:rPr lang="ru-RU" dirty="0" err="1" smtClean="0">
                <a:latin typeface="Academy" pitchFamily="2" charset="0"/>
              </a:rPr>
              <a:t>педтехнологий</a:t>
            </a:r>
            <a:r>
              <a:rPr lang="ru-RU" dirty="0" smtClean="0">
                <a:latin typeface="Academy" pitchFamily="2" charset="0"/>
              </a:rPr>
              <a:t>, апробации новых УМК, проведения заседаний творческих групп, семинаров, НУК.</a:t>
            </a:r>
          </a:p>
          <a:p>
            <a:pPr algn="ctr"/>
            <a:r>
              <a:rPr lang="ru-RU" dirty="0" smtClean="0">
                <a:latin typeface="Academy" pitchFamily="2" charset="0"/>
              </a:rPr>
              <a:t>Содержит справочную и </a:t>
            </a:r>
            <a:r>
              <a:rPr lang="ru-RU" dirty="0" err="1" smtClean="0">
                <a:latin typeface="Academy" pitchFamily="2" charset="0"/>
              </a:rPr>
              <a:t>методичеукую</a:t>
            </a:r>
            <a:r>
              <a:rPr lang="ru-RU" dirty="0" smtClean="0">
                <a:latin typeface="Academy" pitchFamily="2" charset="0"/>
              </a:rPr>
              <a:t> литературу, документацию, демонстрационный и раздаточный материал, печатные издания. </a:t>
            </a:r>
            <a:endParaRPr lang="ru-RU" dirty="0">
              <a:latin typeface="Academy" pitchFamily="2" charset="0"/>
            </a:endParaRPr>
          </a:p>
        </p:txBody>
      </p:sp>
      <p:pic>
        <p:nvPicPr>
          <p:cNvPr id="2051" name="Picture 3" descr="C:\Users\Люба\Documents\2010-11-09_195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78" y="3626379"/>
            <a:ext cx="3709076" cy="283313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2" descr="C:\Users\Люба\Desktop\Новая папка\2010-11-10_1927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3047" y="356046"/>
            <a:ext cx="3708000" cy="271539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5602" name="Picture 2" descr="F:\Новая папка\лучший кабинет опора\лучший кабинет ф\IMG_75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276" y="284984"/>
            <a:ext cx="4286280" cy="28575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688930" y="273646"/>
            <a:ext cx="3766139" cy="22711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cademy" pitchFamily="2" charset="0"/>
              </a:rPr>
              <a:t>Кабинет - место  подготовки и проведения внеклассных и воспитательных мероприятий: тематических экспозиций, литературных  праздников, творческих встреч , игр и конкурсов, инсценировок, спектаклей, выставок книг …</a:t>
            </a:r>
            <a:endParaRPr lang="ru-RU" dirty="0">
              <a:solidFill>
                <a:schemeClr val="tx1"/>
              </a:solidFill>
              <a:latin typeface="Academy" pitchFamily="2" charset="0"/>
            </a:endParaRPr>
          </a:p>
        </p:txBody>
      </p:sp>
      <p:pic>
        <p:nvPicPr>
          <p:cNvPr id="3075" name="Picture 3" descr="C:\Users\Люба\Documents\2010-11-09_2002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3319" y="4661472"/>
            <a:ext cx="2237362" cy="171985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146" name="Picture 2" descr="D:\Desktop\лучший кабинет опора\DSC05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71" y="553670"/>
            <a:ext cx="2445605" cy="16280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147" name="Picture 3" descr="D:\Desktop\лучший кабинет опора\DSC05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3919" y="4843217"/>
            <a:ext cx="2310554" cy="15381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148" name="Picture 4" descr="D:\Desktop\лучший кабинет опора\всё\лучшмй кабинет\IMG_7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996952"/>
            <a:ext cx="2570400" cy="340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150" name="Picture 6" descr="D:\Desktop\лучший кабинет опора\всё\лучшмй кабинет\IMG_7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9" y="2996952"/>
            <a:ext cx="2310554" cy="15403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151" name="Picture 7" descr="D:\Desktop\лучший кабинет опора\всё\лучшмй кабинет\IMG_74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3600" y="600803"/>
            <a:ext cx="2445605" cy="16304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098" name="Picture 2" descr="D:\Desktop\лучший кабинет опора\всё\лучшмй кабинет\IMG_74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53316" y="2996951"/>
            <a:ext cx="2237363" cy="14915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09514" y="279726"/>
            <a:ext cx="8786874" cy="1631216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Основное назначение  кабинета</a:t>
            </a:r>
            <a:r>
              <a:rPr kumimoji="0" lang="ru-RU" sz="2000" b="1" i="0" u="sng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 русского языка и литературы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000" b="1" dirty="0" smtClean="0">
                <a:latin typeface="Academy" pitchFamily="2" charset="0"/>
              </a:rPr>
              <a:t>обеспечение высокого уровня преподавания предметов и организации внеклассной  и воспитательной работы, который достигается современными формами проведения уроков, мероприятий  и эффективным использованием материально-технической базы  кабинета.</a:t>
            </a:r>
          </a:p>
        </p:txBody>
      </p:sp>
      <p:pic>
        <p:nvPicPr>
          <p:cNvPr id="7171" name="Picture 3" descr="D:\Desktop\лучший кабинет опора\DSC05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6632" y="4286256"/>
            <a:ext cx="2752637" cy="1832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173" name="Picture 5" descr="D:\Desktop\лучший кабинет опора\DSC05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511" y="2132856"/>
            <a:ext cx="2751463" cy="18316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174" name="Picture 6" descr="D:\Desktop\лучший кабинет опора\DSC05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8881" y="4286256"/>
            <a:ext cx="2750400" cy="18309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7" name="Picture 3" descr="D:\Desktop\лучший кабинет опора\P1010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50" y="2103014"/>
            <a:ext cx="2443200" cy="1832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Picture 3" descr="D:\Desktop\лучший кабинет опора\DSC050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892" y="4286256"/>
            <a:ext cx="2750400" cy="18309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074" name="Picture 2" descr="D:\Desktop\фотографии 8а\DSC052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8881" y="2158804"/>
            <a:ext cx="2750400" cy="18309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8"/>
            <a:ext cx="9144000" cy="6846322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92877" y="260648"/>
            <a:ext cx="8358246" cy="1631216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cademy" pitchFamily="2" charset="0"/>
                <a:ea typeface="Times New Roman" pitchFamily="18" charset="0"/>
                <a:cs typeface="Arial" pitchFamily="34" charset="0"/>
              </a:rPr>
              <a:t>Цель: </a:t>
            </a:r>
            <a:r>
              <a:rPr lang="ru-RU" sz="2000" b="1" dirty="0" smtClean="0">
                <a:latin typeface="Academy" pitchFamily="2" charset="0"/>
              </a:rPr>
              <a:t>создание современных условий для организации процесса обучения и воспитания  на уроках предметов  гуманитарного  цикла ( русский язык и литература), при проведении внеклассных мероприятий  в соответствии с требованиями образовательного стандарта, программы Министерства образования  и науки Российской Федерации.</a:t>
            </a:r>
          </a:p>
        </p:txBody>
      </p:sp>
      <p:pic>
        <p:nvPicPr>
          <p:cNvPr id="8194" name="Picture 2" descr="F:\рпрпр\DSC05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70" y="4653136"/>
            <a:ext cx="2790000" cy="18393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195" name="Picture 3" descr="D:\Desktop\лучший кабинет опора\исслед работы благодарности мои\IMG_7555.JPG"/>
          <p:cNvPicPr>
            <a:picLocks noChangeAspect="1" noChangeArrowheads="1"/>
          </p:cNvPicPr>
          <p:nvPr/>
        </p:nvPicPr>
        <p:blipFill rotWithShape="1">
          <a:blip r:embed="rId4" cstate="print"/>
          <a:srcRect l="7069" t="6411" r="4986" b="9876"/>
          <a:stretch/>
        </p:blipFill>
        <p:spPr bwMode="auto">
          <a:xfrm>
            <a:off x="3917969" y="4365104"/>
            <a:ext cx="151281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196" name="Picture 4" descr="D:\Desktop\лучший кабинет опора\исслед работы благодарности мои\IMG_7565.JPG"/>
          <p:cNvPicPr>
            <a:picLocks noChangeAspect="1" noChangeArrowheads="1"/>
          </p:cNvPicPr>
          <p:nvPr/>
        </p:nvPicPr>
        <p:blipFill rotWithShape="1">
          <a:blip r:embed="rId5" cstate="print"/>
          <a:srcRect l="13706" t="11741" r="12089" b="15430"/>
          <a:stretch/>
        </p:blipFill>
        <p:spPr bwMode="auto">
          <a:xfrm>
            <a:off x="5652120" y="3140968"/>
            <a:ext cx="146717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197" name="Picture 5" descr="D:\Desktop\лучший кабинет опора\мои детей благодарности творческие работы НУК\7\IMG_7575.JPG"/>
          <p:cNvPicPr>
            <a:picLocks noChangeAspect="1" noChangeArrowheads="1"/>
          </p:cNvPicPr>
          <p:nvPr/>
        </p:nvPicPr>
        <p:blipFill rotWithShape="1">
          <a:blip r:embed="rId6" cstate="print"/>
          <a:srcRect l="4631" t="7407" r="7811" b="6371"/>
          <a:stretch/>
        </p:blipFill>
        <p:spPr bwMode="auto">
          <a:xfrm>
            <a:off x="7308304" y="2063899"/>
            <a:ext cx="1462332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199" name="Picture 7" descr="D:\Desktop\лучший кабинет опора\DSC050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506145"/>
            <a:ext cx="2790173" cy="18573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2149</Words>
  <Application>Microsoft Office PowerPoint</Application>
  <PresentationFormat>Экран (4:3)</PresentationFormat>
  <Paragraphs>562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Создана с целью наиболее эффективно использовать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Абрамовская аудитория</vt:lpstr>
      <vt:lpstr>История с продолжением…</vt:lpstr>
      <vt:lpstr>Встреча « Пинежские земляки»</vt:lpstr>
      <vt:lpstr>Экспозиция музея, посвящённая  Ф. А. Абрамову</vt:lpstr>
      <vt:lpstr>Презентация PowerPoint</vt:lpstr>
      <vt:lpstr>Творчество Ф. Абрамова глазами наших учеников</vt:lpstr>
      <vt:lpstr>Абрамовские стипендиаты</vt:lpstr>
      <vt:lpstr>Презентация PowerPoint</vt:lpstr>
      <vt:lpstr>Транслирование педагогического опыта</vt:lpstr>
      <vt:lpstr>Сотрудничество с ОУ города</vt:lpstr>
      <vt:lpstr>Сотрудничество с учреждениями культуры г. Архангельска</vt:lpstr>
      <vt:lpstr>Встречи с зарубежными делегациями</vt:lpstr>
      <vt:lpstr>Презентация PowerPoint</vt:lpstr>
      <vt:lpstr>Наши достижения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Соня</dc:creator>
  <cp:lastModifiedBy>user</cp:lastModifiedBy>
  <cp:revision>255</cp:revision>
  <cp:lastPrinted>2016-12-12T15:03:45Z</cp:lastPrinted>
  <dcterms:created xsi:type="dcterms:W3CDTF">2010-11-09T04:04:25Z</dcterms:created>
  <dcterms:modified xsi:type="dcterms:W3CDTF">2016-12-13T09:10:02Z</dcterms:modified>
</cp:coreProperties>
</file>