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310" r:id="rId4"/>
    <p:sldId id="311" r:id="rId5"/>
    <p:sldId id="312" r:id="rId6"/>
    <p:sldId id="313" r:id="rId7"/>
    <p:sldId id="314" r:id="rId8"/>
    <p:sldId id="315" r:id="rId9"/>
    <p:sldId id="292" r:id="rId10"/>
    <p:sldId id="318" r:id="rId11"/>
    <p:sldId id="296" r:id="rId12"/>
    <p:sldId id="319" r:id="rId13"/>
    <p:sldId id="298" r:id="rId14"/>
    <p:sldId id="309" r:id="rId15"/>
    <p:sldId id="316" r:id="rId16"/>
    <p:sldId id="317" r:id="rId17"/>
    <p:sldId id="286" r:id="rId18"/>
    <p:sldId id="304" r:id="rId19"/>
    <p:sldId id="26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669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novo\Desktop\&#1052;&#1091;&#1085;&#1080;&#1094;&#1080;&#1087;&#1072;&#1083;&#1100;&#1085;&#1099;&#1081;%20&#1082;&#1086;&#1085;&#1082;&#1091;&#1088;&#1089;%202015\&#1044;&#1080;&#1072;&#1075;&#1088;&#1072;&#1084;&#1084;&#1099;%20&#1076;&#1083;&#1103;%20&#1084;&#1091;&#1085;&#1080;&#1094;&#1080;&#1087;&#1072;&#1083;&#1100;&#1085;&#1086;&#1075;&#1086;%20&#1082;&#1086;&#1085;&#1082;&#1091;&#1088;&#1089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000" baseline="0"/>
              <a:t>Вопрос 10</a:t>
            </a:r>
          </a:p>
          <a:p>
            <a:pPr>
              <a:defRPr/>
            </a:pPr>
            <a:r>
              <a:rPr lang="ru-RU" sz="1000" baseline="0"/>
              <a:t>В связи с поэтапным введением ГТО в вашей школе необходимо создать условия для подготовки учащихся и преподавателей к сдаче норм комплекса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Лист1!$B$125:$B$129</c:f>
              <c:strCache>
                <c:ptCount val="5"/>
                <c:pt idx="0">
                  <c:v>Построить или реконструировать пришкольный стадион</c:v>
                </c:pt>
                <c:pt idx="1">
                  <c:v>Оборудовать на них прыжковую яму, сектора для метания, беговые дорожки</c:v>
                </c:pt>
                <c:pt idx="2">
                  <c:v>Приобрести спортивный инвентарь: гранаты, колодки, уголки, перекладины, маты, секундомеры</c:v>
                </c:pt>
                <c:pt idx="3">
                  <c:v>Установить на пришкольном участке тренажерный комплекс</c:v>
                </c:pt>
                <c:pt idx="4">
                  <c:v>Создать группы ОФП - по подготовке к ГТО</c:v>
                </c:pt>
              </c:strCache>
            </c:strRef>
          </c:cat>
          <c:val>
            <c:numRef>
              <c:f>Лист1!$C$125:$C$129</c:f>
              <c:numCache>
                <c:formatCode>0.00%</c:formatCode>
                <c:ptCount val="5"/>
                <c:pt idx="0">
                  <c:v>0.83783783783783783</c:v>
                </c:pt>
                <c:pt idx="1">
                  <c:v>0.86486486486486491</c:v>
                </c:pt>
                <c:pt idx="2">
                  <c:v>0.83783783783783783</c:v>
                </c:pt>
                <c:pt idx="3">
                  <c:v>0.70270270270270274</c:v>
                </c:pt>
                <c:pt idx="4">
                  <c:v>0.64864864864864868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859392"/>
        <c:axId val="68861312"/>
      </c:barChart>
      <c:catAx>
        <c:axId val="6885939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Меры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68861312"/>
        <c:crosses val="autoZero"/>
        <c:auto val="1"/>
        <c:lblAlgn val="ctr"/>
        <c:lblOffset val="100"/>
        <c:noMultiLvlLbl val="0"/>
      </c:catAx>
      <c:valAx>
        <c:axId val="6886131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Ответили да (в</a:t>
                </a:r>
                <a:r>
                  <a:rPr lang="ru-RU" baseline="0"/>
                  <a:t> %)</a:t>
                </a:r>
                <a:endParaRPr lang="ru-RU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crossAx val="68859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772400" cy="1780108"/>
          </a:xfrm>
        </p:spPr>
        <p:txBody>
          <a:bodyPr>
            <a:noAutofit/>
          </a:bodyPr>
          <a:lstStyle/>
          <a:p>
            <a:r>
              <a:rPr lang="ru-RU" sz="3200" dirty="0" smtClean="0"/>
              <a:t>Итоги  проведения Спартакиады ГТО среди учащихся 16-17 лет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отделом </a:t>
            </a:r>
            <a:r>
              <a:rPr lang="ru-RU" sz="3200" dirty="0"/>
              <a:t>спортивно-массовой и физкультурно-оздоровительной работы </a:t>
            </a:r>
            <a:br>
              <a:rPr lang="ru-RU" sz="3200" dirty="0"/>
            </a:br>
            <a:r>
              <a:rPr lang="ru-RU" sz="3200" dirty="0"/>
              <a:t>МОУ ДОД «ЦСДЮСШОР»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725144"/>
            <a:ext cx="6400800" cy="1270992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1800" dirty="0" smtClean="0">
                <a:solidFill>
                  <a:schemeClr val="tx1"/>
                </a:solidFill>
              </a:rPr>
              <a:t>Выполнено: Зам. директора по координации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r"/>
            <a:r>
              <a:rPr lang="ru-RU" sz="1800" dirty="0" smtClean="0">
                <a:solidFill>
                  <a:schemeClr val="tx1"/>
                </a:solidFill>
              </a:rPr>
              <a:t>внеклассной работы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r"/>
            <a:r>
              <a:rPr lang="ru-RU" sz="1800" dirty="0" smtClean="0">
                <a:solidFill>
                  <a:schemeClr val="tx1"/>
                </a:solidFill>
              </a:rPr>
              <a:t> МОУ ДОД «ЦСДЮСШОР» 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r"/>
            <a:r>
              <a:rPr lang="ru-RU" sz="1800" dirty="0" smtClean="0">
                <a:solidFill>
                  <a:schemeClr val="tx1"/>
                </a:solidFill>
              </a:rPr>
              <a:t>Смирновой И. А.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47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Итоги Спартакиады ГТО среди школьников 16-17 лет</a:t>
            </a:r>
            <a:br>
              <a:rPr lang="ru-RU" sz="4000" dirty="0" smtClean="0"/>
            </a:br>
            <a:r>
              <a:rPr lang="ru-RU" sz="4000" dirty="0" smtClean="0"/>
              <a:t>по  плаванию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соревнованиях по плаванию участвовало 12 школ</a:t>
            </a:r>
          </a:p>
          <a:p>
            <a:r>
              <a:rPr lang="ru-RU" dirty="0" smtClean="0"/>
              <a:t> 89 участников - 53 юноши и 36 девушек.</a:t>
            </a:r>
          </a:p>
          <a:p>
            <a:r>
              <a:rPr lang="ru-RU" dirty="0" smtClean="0"/>
              <a:t>На золотой значок сдали 53 человек- 26 девушек и 27 юноши</a:t>
            </a:r>
          </a:p>
          <a:p>
            <a:r>
              <a:rPr lang="ru-RU" dirty="0" smtClean="0"/>
              <a:t> что составило 59,55% </a:t>
            </a:r>
          </a:p>
          <a:p>
            <a:r>
              <a:rPr lang="ru-RU" dirty="0" smtClean="0"/>
              <a:t>72,2 % девушек сдали на золотой значок</a:t>
            </a:r>
          </a:p>
          <a:p>
            <a:r>
              <a:rPr lang="ru-RU" dirty="0" smtClean="0"/>
              <a:t>50,9% юношей сдали плавание на золотой значок</a:t>
            </a:r>
            <a:endParaRPr lang="ru-RU" dirty="0"/>
          </a:p>
          <a:p>
            <a:pPr marL="0" indent="0">
              <a:buNone/>
            </a:pP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7917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Итоги Спартакиады ГТО среди школьников 16-17 лет</a:t>
            </a:r>
            <a:br>
              <a:rPr lang="ru-RU" sz="4000" dirty="0" smtClean="0"/>
            </a:br>
            <a:r>
              <a:rPr lang="ru-RU" sz="4000" dirty="0" smtClean="0"/>
              <a:t>по  стрельбе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 соревнованиях по стрельбе участвовало 14 школ</a:t>
            </a:r>
          </a:p>
          <a:p>
            <a:r>
              <a:rPr lang="ru-RU" dirty="0" smtClean="0"/>
              <a:t> 114 участников - 54 юноши и 60 девушек.</a:t>
            </a:r>
          </a:p>
          <a:p>
            <a:r>
              <a:rPr lang="ru-RU" dirty="0" smtClean="0"/>
              <a:t>На золотой значок сдали 11 человек- 7 девушек и 4 юноши</a:t>
            </a:r>
          </a:p>
          <a:p>
            <a:r>
              <a:rPr lang="ru-RU" dirty="0" smtClean="0"/>
              <a:t>На серебряный значок сдали 10 человек -5 юношей и 5 девушек</a:t>
            </a:r>
          </a:p>
          <a:p>
            <a:r>
              <a:rPr lang="ru-RU" dirty="0" smtClean="0"/>
              <a:t>На бронзовый – 6 юношей 6 девушек</a:t>
            </a:r>
          </a:p>
          <a:p>
            <a:r>
              <a:rPr lang="ru-RU" dirty="0" smtClean="0"/>
              <a:t>В нормы ГТО уложились 33 человека</a:t>
            </a:r>
          </a:p>
          <a:p>
            <a:r>
              <a:rPr lang="ru-RU" b="1" dirty="0" smtClean="0"/>
              <a:t>Средний бал по стрельбе составил  всего - 1.1%</a:t>
            </a:r>
            <a:endParaRPr lang="ru-RU" b="1" dirty="0"/>
          </a:p>
          <a:p>
            <a:pPr marL="0" indent="0">
              <a:buNone/>
            </a:pP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48696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Итоги Спартакиады ГТО среди школьников 16-17 лет</a:t>
            </a:r>
            <a:br>
              <a:rPr lang="ru-RU" sz="4000" dirty="0" smtClean="0"/>
            </a:br>
            <a:r>
              <a:rPr lang="ru-RU" sz="4000" dirty="0" smtClean="0"/>
              <a:t>по лыжным гонкам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На муниципальном этапе приняло участие 7 команд, что составило 59 человек. </a:t>
            </a:r>
          </a:p>
          <a:p>
            <a:r>
              <a:rPr lang="ru-RU" sz="2000" dirty="0"/>
              <a:t>Из них 36 юношей и 23 девушки. </a:t>
            </a:r>
            <a:endParaRPr lang="ru-RU" sz="2000" dirty="0" smtClean="0"/>
          </a:p>
          <a:p>
            <a:r>
              <a:rPr lang="ru-RU" sz="2000" dirty="0" smtClean="0"/>
              <a:t>С </a:t>
            </a:r>
            <a:r>
              <a:rPr lang="ru-RU" sz="2000" dirty="0"/>
              <a:t>нормами ГТО на золотой значок стравились 33 юноши и 11 девушек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на серебряный </a:t>
            </a:r>
            <a:r>
              <a:rPr lang="ru-RU" sz="2000" dirty="0" smtClean="0"/>
              <a:t>значок - 1 </a:t>
            </a:r>
            <a:r>
              <a:rPr lang="ru-RU" sz="2000" dirty="0"/>
              <a:t>юноша и 5 девушек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Таким образом,  из 59 человек с нормативами ГТО по лыжным гонкам справились 50 человек, что составляет  85% сдававших данный вид испытаний  комплекса ГТО.</a:t>
            </a:r>
          </a:p>
          <a:p>
            <a:pPr marL="0" indent="0">
              <a:buNone/>
            </a:pP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606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соревнованиях по </a:t>
            </a:r>
            <a:r>
              <a:rPr lang="ru-RU" dirty="0" smtClean="0"/>
              <a:t>легкой атлетике </a:t>
            </a:r>
            <a:r>
              <a:rPr lang="ru-RU" dirty="0"/>
              <a:t>участвовало </a:t>
            </a:r>
            <a:r>
              <a:rPr lang="ru-RU" dirty="0" smtClean="0"/>
              <a:t>16 </a:t>
            </a:r>
            <a:r>
              <a:rPr lang="ru-RU" dirty="0"/>
              <a:t>школ</a:t>
            </a:r>
          </a:p>
          <a:p>
            <a:r>
              <a:rPr lang="ru-RU" dirty="0"/>
              <a:t> </a:t>
            </a:r>
            <a:r>
              <a:rPr lang="ru-RU" dirty="0" smtClean="0"/>
              <a:t>79 </a:t>
            </a:r>
            <a:r>
              <a:rPr lang="ru-RU" dirty="0"/>
              <a:t>участников - </a:t>
            </a:r>
            <a:r>
              <a:rPr lang="ru-RU" dirty="0" smtClean="0"/>
              <a:t>52 </a:t>
            </a:r>
            <a:r>
              <a:rPr lang="ru-RU" dirty="0"/>
              <a:t>юноши и </a:t>
            </a:r>
            <a:r>
              <a:rPr lang="ru-RU" dirty="0" smtClean="0"/>
              <a:t>27 </a:t>
            </a:r>
            <a:r>
              <a:rPr lang="ru-RU" dirty="0"/>
              <a:t>девушек.</a:t>
            </a:r>
          </a:p>
          <a:p>
            <a:r>
              <a:rPr lang="ru-RU" dirty="0"/>
              <a:t>На золотой значок </a:t>
            </a:r>
            <a:r>
              <a:rPr lang="ru-RU" dirty="0" smtClean="0"/>
              <a:t> все 4 вида сдали 15 </a:t>
            </a:r>
            <a:r>
              <a:rPr lang="ru-RU" dirty="0"/>
              <a:t>человек- </a:t>
            </a:r>
            <a:r>
              <a:rPr lang="ru-RU" dirty="0" smtClean="0"/>
              <a:t>8 </a:t>
            </a:r>
            <a:r>
              <a:rPr lang="ru-RU" dirty="0"/>
              <a:t>девушек и </a:t>
            </a:r>
            <a:r>
              <a:rPr lang="ru-RU" dirty="0" smtClean="0"/>
              <a:t>7 юношей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Средний бал сдававших составил 4.9 балла.</a:t>
            </a:r>
          </a:p>
          <a:p>
            <a:r>
              <a:rPr lang="ru-RU" dirty="0" smtClean="0"/>
              <a:t>С зачетными требованиями комплекса справились 77 человек.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Итоги Спартакиады ГТО среди школьников 16-17 лет</a:t>
            </a:r>
            <a:br>
              <a:rPr lang="ru-RU" dirty="0"/>
            </a:br>
            <a:r>
              <a:rPr lang="ru-RU" dirty="0"/>
              <a:t>по  </a:t>
            </a:r>
            <a:r>
              <a:rPr lang="ru-RU" dirty="0" smtClean="0"/>
              <a:t>легкой атлетике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460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2096464" y="2674938"/>
          <a:ext cx="4959010" cy="34512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090"/>
                <a:gridCol w="511192"/>
                <a:gridCol w="342090"/>
                <a:gridCol w="342090"/>
                <a:gridCol w="342090"/>
                <a:gridCol w="342090"/>
                <a:gridCol w="342090"/>
                <a:gridCol w="342090"/>
                <a:gridCol w="342090"/>
                <a:gridCol w="342090"/>
                <a:gridCol w="342090"/>
                <a:gridCol w="342090"/>
                <a:gridCol w="342414"/>
                <a:gridCol w="342414"/>
              </a:tblGrid>
              <a:tr h="37552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№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школа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*Силовая гимнастика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(финал)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Плавание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(для всех)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Стрельба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(для всех)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Лыжные гонки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(для всех)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Легкая атлетика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(для всех)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Сумма мест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место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2503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Ср. балл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место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Ср. балл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место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Ср. балл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место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Ср. балл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место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Ср. балл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место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Лицей 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0.7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ФУШ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4.575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2-3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5.0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393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СОШ 46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4.575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2-3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0.5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3.9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II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согласно положению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Лицей 40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4.425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4.75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СОШ 48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2.2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4.72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I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СОШ 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0.44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СОШ 38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4.375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4.25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4.75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Лицей 13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4.43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1.5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9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4.9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4.9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9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СОШ 9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9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0.4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4.75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9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СОШ 14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3.33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СОШ 42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5.0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1.2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5.0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4.86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СОШ 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1.11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Гимн. 30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2.0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Держ. лиц.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4.75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1.9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4.9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Универ. л.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2.5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СОШ 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5.0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4.83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17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</a:t>
                      </a:r>
                      <a:r>
                        <a:rPr lang="ru-RU" sz="700">
                          <a:effectLst/>
                        </a:rPr>
                        <a:t>ОШ 27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Гимн. 37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25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19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Гимн. 17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Не все виды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</a:tr>
              <a:tr h="17882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Общий средний бал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4.52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Всего школ-6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4.25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Всего школ-12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1.1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Всего школ-14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4.56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Всего школ-7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4.9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Всего школ-16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Общий средний бал по 5 видам -  3.86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87" marR="349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Спартакиады ГТО 16-17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443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Средний балл при сдаче ГТО составил: л\а – 4.9,</a:t>
            </a:r>
          </a:p>
          <a:p>
            <a:pPr marL="0" indent="0">
              <a:buNone/>
            </a:pPr>
            <a:r>
              <a:rPr lang="ru-RU" dirty="0"/>
              <a:t>л</a:t>
            </a:r>
            <a:r>
              <a:rPr lang="ru-RU" dirty="0" smtClean="0"/>
              <a:t>ыжные гонки – 4.56, силовая гимнастика – 4.52, плавание – 4.25, стрельба – 1.1. </a:t>
            </a:r>
          </a:p>
          <a:p>
            <a:pPr marL="0" indent="0">
              <a:buNone/>
            </a:pPr>
            <a:r>
              <a:rPr lang="ru-RU" dirty="0" smtClean="0"/>
              <a:t>Общий средний балл – 3.86</a:t>
            </a:r>
          </a:p>
          <a:p>
            <a:pPr marL="0" indent="0">
              <a:buNone/>
            </a:pPr>
            <a:r>
              <a:rPr lang="ru-RU" dirty="0" smtClean="0"/>
              <a:t>В пяти видах соревнований приняло участие – 551 учащийся 16-17 лет из 27 общеобразовательных школ.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Итоги Спартакиады ГТО 16-17 лет</a:t>
            </a:r>
          </a:p>
        </p:txBody>
      </p:sp>
    </p:spTree>
    <p:extLst>
      <p:ext uri="{BB962C8B-B14F-4D97-AF65-F5344CB8AC3E}">
        <p14:creationId xmlns:p14="http://schemas.microsoft.com/office/powerpoint/2010/main" val="241379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Семейные соревнования по программе ГТО – 245 чел. из 33 общеобразовательных школ ПГО</a:t>
            </a:r>
          </a:p>
          <a:p>
            <a:r>
              <a:rPr lang="ru-RU" dirty="0" smtClean="0"/>
              <a:t>БГТО среди учащихся 4-х классов – 461 чел.</a:t>
            </a:r>
          </a:p>
          <a:p>
            <a:r>
              <a:rPr lang="ru-RU" dirty="0" smtClean="0"/>
              <a:t>БГТО среди учащихся 2-3-х классов – 354 чел.</a:t>
            </a:r>
          </a:p>
          <a:p>
            <a:r>
              <a:rPr lang="ru-RU" dirty="0" smtClean="0"/>
              <a:t>БГТО среди дошкольников – 242 чел.</a:t>
            </a:r>
          </a:p>
          <a:p>
            <a:r>
              <a:rPr lang="ru-RU" dirty="0" smtClean="0"/>
              <a:t>Курсы повышения квалификации учителей ФК – 100 чел.</a:t>
            </a:r>
          </a:p>
          <a:p>
            <a:r>
              <a:rPr lang="ru-RU" dirty="0" smtClean="0"/>
              <a:t>ИТОГО: ознакомлены  с требованиями ВФСК ГТО – более 3683 человек ПГО.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внедрения ВФСК ГТО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1837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Требования к участникам муниципального этапа:</a:t>
            </a:r>
          </a:p>
          <a:p>
            <a:pPr marL="0" indent="0">
              <a:buNone/>
            </a:pPr>
            <a:r>
              <a:rPr lang="ru-RU" dirty="0" smtClean="0"/>
              <a:t>- Обучающиеся общеобразовательных организаций 11-15 лет(юноши и девушки)</a:t>
            </a:r>
          </a:p>
          <a:p>
            <a:pPr marL="0" indent="0">
              <a:buNone/>
            </a:pPr>
            <a:r>
              <a:rPr lang="ru-RU" dirty="0" smtClean="0"/>
              <a:t>- Имеющий медицинский допуск к участию в соревнованиях</a:t>
            </a:r>
          </a:p>
          <a:p>
            <a:pPr marL="0" indent="0">
              <a:buNone/>
            </a:pPr>
            <a:r>
              <a:rPr lang="ru-RU" dirty="0" smtClean="0"/>
              <a:t>-Прошедшие в обязательном порядке электронную регистрацию на сайте ГТО</a:t>
            </a:r>
          </a:p>
          <a:p>
            <a:pPr marL="0" indent="0">
              <a:buNone/>
            </a:pPr>
            <a:r>
              <a:rPr lang="ru-RU" dirty="0" smtClean="0"/>
              <a:t>В соревнованиях приняло участие 82 человека из 7 ДЮСШ и 4 СОШ.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dirty="0" smtClean="0"/>
              <a:t>Фестиваль ВФСК ГТО среди обучающихся образовательных организаций, посвященный 70-й годовщине Победы в Великой Отечественной войне 1941-1945</a:t>
            </a: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64251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Мониторинг эффективности работы </a:t>
            </a:r>
            <a:br>
              <a:rPr lang="ru-RU" sz="2400" dirty="0"/>
            </a:br>
            <a:r>
              <a:rPr lang="ru-RU" sz="2400" dirty="0"/>
              <a:t>отдела спортивно-массовой и физкультурно-оздоровительной работы </a:t>
            </a:r>
            <a:br>
              <a:rPr lang="ru-RU" sz="2400" dirty="0"/>
            </a:br>
            <a:r>
              <a:rPr lang="ru-RU" sz="2400" dirty="0"/>
              <a:t>МОУ ДОД «ЦСДЮСШОР»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7577"/>
              </p:ext>
            </p:extLst>
          </p:nvPr>
        </p:nvGraphicFramePr>
        <p:xfrm>
          <a:off x="683568" y="1844824"/>
          <a:ext cx="7596832" cy="428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3625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789040"/>
            <a:ext cx="9118433" cy="1272076"/>
          </a:xfrm>
        </p:spPr>
      </p:pic>
    </p:spTree>
    <p:extLst>
      <p:ext uri="{BB962C8B-B14F-4D97-AF65-F5344CB8AC3E}">
        <p14:creationId xmlns:p14="http://schemas.microsoft.com/office/powerpoint/2010/main" val="358747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983556"/>
            <a:ext cx="4059973" cy="3450696"/>
          </a:xfrm>
        </p:spPr>
        <p:txBody>
          <a:bodyPr>
            <a:normAutofit/>
          </a:bodyPr>
          <a:lstStyle/>
          <a:p>
            <a:r>
              <a:rPr lang="ru-RU" altLang="ru-RU" dirty="0"/>
              <a:t>В городе Петрозаводске </a:t>
            </a:r>
            <a:r>
              <a:rPr lang="ru-RU" altLang="ru-RU" dirty="0" smtClean="0"/>
              <a:t>36 общеобразовательных </a:t>
            </a:r>
            <a:r>
              <a:rPr lang="ru-RU" altLang="ru-RU" dirty="0"/>
              <a:t>школ.</a:t>
            </a:r>
          </a:p>
          <a:p>
            <a:r>
              <a:rPr lang="ru-RU" altLang="ru-RU" dirty="0" smtClean="0"/>
              <a:t>Из них 53% приняли </a:t>
            </a:r>
            <a:r>
              <a:rPr lang="ru-RU" altLang="ru-RU" dirty="0"/>
              <a:t>активное </a:t>
            </a:r>
            <a:r>
              <a:rPr lang="ru-RU" altLang="ru-RU" dirty="0" smtClean="0"/>
              <a:t>участие в Спартакиаде ГТО учащихся 16-17 лет</a:t>
            </a:r>
            <a:endParaRPr lang="ru-RU" alt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Петрозаводск</a:t>
            </a:r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36096" y="2780928"/>
            <a:ext cx="2736677" cy="365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21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418253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Спартакиада министерств и ведомств РК по ГТО</a:t>
            </a:r>
          </a:p>
          <a:p>
            <a:r>
              <a:rPr lang="ru-RU" dirty="0" smtClean="0"/>
              <a:t>Тестирование </a:t>
            </a:r>
            <a:r>
              <a:rPr lang="ru-RU" dirty="0"/>
              <a:t>по ГТО</a:t>
            </a:r>
          </a:p>
          <a:p>
            <a:r>
              <a:rPr lang="ru-RU" dirty="0"/>
              <a:t>Курсы повышения квалификации</a:t>
            </a:r>
          </a:p>
          <a:p>
            <a:r>
              <a:rPr lang="ru-RU" dirty="0" smtClean="0"/>
              <a:t>Фестиваль ГТО</a:t>
            </a:r>
          </a:p>
          <a:p>
            <a:r>
              <a:rPr lang="ru-RU" dirty="0" smtClean="0"/>
              <a:t>Спартакиада ГТО среди учащихся 16-17 лет</a:t>
            </a:r>
          </a:p>
          <a:p>
            <a:r>
              <a:rPr lang="ru-RU" dirty="0"/>
              <a:t>«Папа, мама, я – спортивная семья»</a:t>
            </a:r>
          </a:p>
          <a:p>
            <a:r>
              <a:rPr lang="ru-RU" dirty="0" smtClean="0"/>
              <a:t>БГТО среди 4-х классов</a:t>
            </a:r>
          </a:p>
          <a:p>
            <a:r>
              <a:rPr lang="ru-RU" dirty="0" smtClean="0"/>
              <a:t>БГТО среди дошкольников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ц</a:t>
            </a:r>
            <a:r>
              <a:rPr lang="ru-RU" dirty="0" smtClean="0"/>
              <a:t>ентра тестирования по ГТО</a:t>
            </a:r>
          </a:p>
          <a:p>
            <a:r>
              <a:rPr lang="ru-RU" dirty="0" smtClean="0"/>
              <a:t>Фестиваль ГТО учащихся 11-15 лет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Стартуем с ВФСК «ГТО»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7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smtClean="0">
                <a:latin typeface="Arial" charset="0"/>
              </a:rPr>
              <a:t>Итоги тестирования ГТО в школах с 1 по 12 октября 2014г.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Отчеты по тестированию представили 14 общеобразовательных школ ПГО;</a:t>
            </a:r>
          </a:p>
          <a:p>
            <a:r>
              <a:rPr lang="ru-RU" smtClean="0"/>
              <a:t>Приняло участие согласно отчетам 1542 участника тестирования, из них 800 девочек и 742 мальчика. </a:t>
            </a:r>
          </a:p>
        </p:txBody>
      </p:sp>
    </p:spTree>
    <p:extLst>
      <p:ext uri="{BB962C8B-B14F-4D97-AF65-F5344CB8AC3E}">
        <p14:creationId xmlns:p14="http://schemas.microsoft.com/office/powerpoint/2010/main" val="230510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Указ </a:t>
            </a:r>
            <a:r>
              <a:rPr lang="ru-RU" dirty="0"/>
              <a:t>Президента Российской Федерации от 24 марта 2014 г. № 172 «О Всероссийском физкультурно-спортивном комплексе «Готов к труду и обороне» «ГТО</a:t>
            </a:r>
            <a:r>
              <a:rPr lang="ru-RU" dirty="0" smtClean="0"/>
              <a:t>»»</a:t>
            </a:r>
          </a:p>
          <a:p>
            <a:r>
              <a:rPr lang="ru-RU" dirty="0" smtClean="0"/>
              <a:t>Постановление </a:t>
            </a:r>
            <a:r>
              <a:rPr lang="ru-RU" dirty="0"/>
              <a:t>правительства РФ </a:t>
            </a:r>
            <a:r>
              <a:rPr lang="ru-RU" dirty="0" smtClean="0"/>
              <a:t>от 11 </a:t>
            </a:r>
            <a:r>
              <a:rPr lang="ru-RU" dirty="0"/>
              <a:t>июня 2014г № 540 «Об утверждении положения о Всероссийском физкультурно-спортивном  комплексе «Готов к труду и обороне» (ГТО</a:t>
            </a:r>
            <a:r>
              <a:rPr lang="ru-RU" dirty="0" smtClean="0"/>
              <a:t>)»</a:t>
            </a:r>
          </a:p>
          <a:p>
            <a:r>
              <a:rPr lang="ru-RU" dirty="0" smtClean="0"/>
              <a:t>Приказ </a:t>
            </a:r>
            <a:r>
              <a:rPr lang="ru-RU" dirty="0"/>
              <a:t>от 8 июля 2014 «Об утверждении государственных требований к уровню физической подготовленности населения при выполнении нормативов Всероссийского физкультурно-спортивного  комплекса «Готов к труду и обороне» (ГТО)» </a:t>
            </a:r>
            <a:endParaRPr lang="ru-RU" dirty="0" smtClean="0"/>
          </a:p>
          <a:p>
            <a:r>
              <a:rPr lang="ru-RU" dirty="0"/>
              <a:t>М</a:t>
            </a:r>
            <a:r>
              <a:rPr lang="ru-RU" dirty="0" smtClean="0"/>
              <a:t>етодические рекомендации </a:t>
            </a:r>
            <a:r>
              <a:rPr lang="ru-RU" dirty="0"/>
              <a:t>по организации проведения испытаний (тестов), входящих во Всероссийский физкультурно-спортивный  комплекс «Готов к труду и обороне» (ГТО)» от 23 июля 2014г.</a:t>
            </a:r>
          </a:p>
          <a:p>
            <a:r>
              <a:rPr lang="ru-RU" dirty="0" smtClean="0"/>
              <a:t>Распоряжение </a:t>
            </a:r>
            <a:r>
              <a:rPr lang="ru-RU" dirty="0"/>
              <a:t>правительства Республики Карелии  и плана поэтапного внедрения Всероссийского физкультурно-спортивного  комплекса «Готов к труду и обороне» (ГТО)» от 20 августа 2014 № 515р-П.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Документы по ГТО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452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675466"/>
            <a:ext cx="7848871" cy="3705861"/>
          </a:xfrm>
        </p:spPr>
        <p:txBody>
          <a:bodyPr>
            <a:noAutofit/>
          </a:bodyPr>
          <a:lstStyle/>
          <a:p>
            <a:r>
              <a:rPr lang="ru-RU" sz="1800" dirty="0"/>
              <a:t>а)	увеличение числа детей, систематически занимающихся физической культурой и спортом в Петрозаводском городском округе;</a:t>
            </a:r>
          </a:p>
          <a:p>
            <a:r>
              <a:rPr lang="ru-RU" sz="1800" dirty="0"/>
              <a:t>б)	повышение уровня физической подготовленности  учащихся;</a:t>
            </a:r>
          </a:p>
          <a:p>
            <a:r>
              <a:rPr lang="ru-RU" sz="1800" dirty="0"/>
              <a:t>в)	формирование у них осознанных потребностей в систематических занятиях физической культурой и спортом, физическом самосовершенствовании и ведении здорового образа жизни;</a:t>
            </a:r>
          </a:p>
          <a:p>
            <a:r>
              <a:rPr lang="ru-RU" sz="1800" dirty="0"/>
              <a:t>г)	повышение общего уровня знаний обучающихся о средствах, методах и формах организации самостоятельных занятий, в том числе с использованием современных информационных технологий;</a:t>
            </a:r>
          </a:p>
          <a:p>
            <a:r>
              <a:rPr lang="ru-RU" sz="1800" dirty="0"/>
              <a:t>д)	модернизация системы физического воспитания в школе и системы развития массового, детско-юношеского и школьного спорта в образовательных организациях, в том числе путем увеличения количества школьных спортивных </a:t>
            </a:r>
            <a:r>
              <a:rPr lang="ru-RU" sz="1800" dirty="0" smtClean="0"/>
              <a:t>клубов.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ВФСК </a:t>
            </a:r>
            <a:r>
              <a:rPr lang="ru-RU" dirty="0" smtClean="0"/>
              <a:t>ГТО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862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Программа Фестиваля ГТО </a:t>
            </a:r>
            <a:r>
              <a:rPr lang="ru-RU" dirty="0" smtClean="0"/>
              <a:t>включает: </a:t>
            </a:r>
            <a:r>
              <a:rPr lang="ru-RU" dirty="0"/>
              <a:t>легкая атлетика, туризм, гимнастика, плавание, пулевая стрельба, лыжные гонки.</a:t>
            </a:r>
          </a:p>
          <a:p>
            <a:r>
              <a:rPr lang="ru-RU" dirty="0"/>
              <a:t>В Летний фестиваль ГТО входят виды – туризм и легкая атлетика. </a:t>
            </a:r>
          </a:p>
          <a:p>
            <a:r>
              <a:rPr lang="ru-RU" dirty="0"/>
              <a:t>В Зимний фестиваль ГТО входят виды - гимнастика, плавание, пулевая стрельба, лыжные гонки.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Фестиваль ГТО в школах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950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526356"/>
              </p:ext>
            </p:extLst>
          </p:nvPr>
        </p:nvGraphicFramePr>
        <p:xfrm>
          <a:off x="1318416" y="2907030"/>
          <a:ext cx="7142017" cy="3330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3304"/>
                <a:gridCol w="2088232"/>
                <a:gridCol w="1224136"/>
                <a:gridCol w="1195447"/>
                <a:gridCol w="604754"/>
                <a:gridCol w="1296144"/>
              </a:tblGrid>
              <a:tr h="222019">
                <a:tc rowSpan="2"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спорта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Состав команды</a:t>
                      </a:r>
                      <a:endParaRPr lang="ru-RU" sz="1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дней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Форма</a:t>
                      </a:r>
                      <a:endParaRPr lang="ru-RU" sz="1000" dirty="0">
                        <a:effectLst/>
                      </a:endParaRPr>
                    </a:p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участия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6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Юноши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Девушки</a:t>
                      </a:r>
                      <a:endParaRPr lang="ru-RU" sz="1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4038"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</a:t>
                      </a:r>
                      <a:endParaRPr lang="ru-RU" sz="1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Гимнастика</a:t>
                      </a:r>
                    </a:p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(4 </a:t>
                      </a:r>
                      <a:r>
                        <a:rPr lang="ru-RU" sz="1400" dirty="0" smtClean="0">
                          <a:effectLst/>
                        </a:rPr>
                        <a:t>вида испытаний)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1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командная</a:t>
                      </a:r>
                      <a:endParaRPr lang="ru-RU" sz="1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4038"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</a:t>
                      </a:r>
                      <a:endParaRPr lang="ru-RU" sz="1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Легкая атлетика</a:t>
                      </a:r>
                      <a:endParaRPr lang="ru-RU" sz="1000" dirty="0">
                        <a:effectLst/>
                      </a:endParaRPr>
                    </a:p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( 4 </a:t>
                      </a:r>
                      <a:r>
                        <a:rPr lang="ru-RU" sz="1400" dirty="0" smtClean="0">
                          <a:effectLst/>
                        </a:rPr>
                        <a:t>вида испытаний)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2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командная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4038"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</a:t>
                      </a:r>
                      <a:endParaRPr lang="ru-RU" sz="1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Плавание</a:t>
                      </a:r>
                    </a:p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(</a:t>
                      </a:r>
                      <a:r>
                        <a:rPr lang="ru-RU" sz="1400" dirty="0" smtClean="0">
                          <a:effectLst/>
                        </a:rPr>
                        <a:t>1 вид )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командная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6056"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</a:t>
                      </a:r>
                      <a:endParaRPr lang="ru-RU" sz="1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Пулевая стрельба</a:t>
                      </a:r>
                      <a:endParaRPr lang="ru-RU" sz="1000">
                        <a:effectLst/>
                      </a:endParaRPr>
                    </a:p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(1 вид)</a:t>
                      </a:r>
                      <a:endParaRPr lang="ru-RU" sz="1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1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командная 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4038"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5.</a:t>
                      </a:r>
                      <a:endParaRPr lang="ru-RU" sz="1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Лыжные гонки</a:t>
                      </a:r>
                      <a:endParaRPr lang="ru-RU" sz="1000">
                        <a:effectLst/>
                      </a:endParaRPr>
                    </a:p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(1 вид)</a:t>
                      </a:r>
                      <a:endParaRPr lang="ru-RU" sz="1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    1</a:t>
                      </a:r>
                      <a:endParaRPr lang="ru-RU" sz="1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командная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Программа </a:t>
            </a:r>
            <a:r>
              <a:rPr lang="ru-RU" dirty="0" smtClean="0"/>
              <a:t>Спартакиады </a:t>
            </a:r>
            <a:r>
              <a:rPr lang="ru-RU" dirty="0" smtClean="0"/>
              <a:t>ГТО школьников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68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Итоги Спартакиады ГТО среди школьников 16-17 лет</a:t>
            </a:r>
            <a:br>
              <a:rPr lang="ru-RU" sz="4000" dirty="0" smtClean="0"/>
            </a:br>
            <a:r>
              <a:rPr lang="ru-RU" sz="4000" dirty="0" smtClean="0"/>
              <a:t>по силовой гимнастике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 dirty="0" smtClean="0"/>
              <a:t> В  Спартакиаде ГТО по силовой гимнастике приняло участие на </a:t>
            </a:r>
            <a:r>
              <a:rPr lang="ru-RU" sz="2000" dirty="0" smtClean="0"/>
              <a:t>школьном - отборочном </a:t>
            </a:r>
            <a:r>
              <a:rPr lang="ru-RU" sz="2000" dirty="0" smtClean="0"/>
              <a:t>этапе  27 команд, что составило более 150 человек.</a:t>
            </a:r>
          </a:p>
          <a:p>
            <a:r>
              <a:rPr lang="ru-RU" sz="2000" dirty="0" smtClean="0"/>
              <a:t> На муниципальном этапе приняло участие 6 команд, что составило 60 человек. </a:t>
            </a:r>
          </a:p>
          <a:p>
            <a:r>
              <a:rPr lang="ru-RU" sz="2000" dirty="0" smtClean="0"/>
              <a:t> Общий средний балл на муниципальном этапе соревнований составил </a:t>
            </a:r>
            <a:r>
              <a:rPr lang="ru-RU" sz="2000" b="1" dirty="0" smtClean="0"/>
              <a:t>4,52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Учащиеся 16-17 лет образовательных учреждений ПГО в среднем сдают тесты ГТО по силовой гимнастике на </a:t>
            </a:r>
            <a:r>
              <a:rPr lang="ru-RU" sz="2000" b="1" dirty="0" smtClean="0"/>
              <a:t>серебряный значок.</a:t>
            </a:r>
          </a:p>
        </p:txBody>
      </p:sp>
    </p:spTree>
    <p:extLst>
      <p:ext uri="{BB962C8B-B14F-4D97-AF65-F5344CB8AC3E}">
        <p14:creationId xmlns:p14="http://schemas.microsoft.com/office/powerpoint/2010/main" val="234034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567</TotalTime>
  <Words>1389</Words>
  <Application>Microsoft Office PowerPoint</Application>
  <PresentationFormat>Экран (4:3)</PresentationFormat>
  <Paragraphs>442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Итоги  проведения Спартакиады ГТО среди учащихся 16-17 лет  отделом спортивно-массовой и физкультурно-оздоровительной работы  МОУ ДОД «ЦСДЮСШОР»</vt:lpstr>
      <vt:lpstr>Петрозаводск</vt:lpstr>
      <vt:lpstr>Стартуем с ВФСК «ГТО»</vt:lpstr>
      <vt:lpstr>Итоги тестирования ГТО в школах с 1 по 12 октября 2014г.</vt:lpstr>
      <vt:lpstr>Документы по ГТО</vt:lpstr>
      <vt:lpstr>Задачи ВФСК ГТО</vt:lpstr>
      <vt:lpstr>Фестиваль ГТО в школах</vt:lpstr>
      <vt:lpstr>Программа Спартакиады ГТО школьников</vt:lpstr>
      <vt:lpstr>Итоги Спартакиады ГТО среди школьников 16-17 лет по силовой гимнастике</vt:lpstr>
      <vt:lpstr>Итоги Спартакиады ГТО среди школьников 16-17 лет по  плаванию</vt:lpstr>
      <vt:lpstr>Итоги Спартакиады ГТО среди школьников 16-17 лет по  стрельбе</vt:lpstr>
      <vt:lpstr>Итоги Спартакиады ГТО среди школьников 16-17 лет по лыжным гонкам</vt:lpstr>
      <vt:lpstr>Итоги Спартакиады ГТО среди школьников 16-17 лет по  легкой атлетике</vt:lpstr>
      <vt:lpstr>Итоги Спартакиады ГТО 16-17 лет</vt:lpstr>
      <vt:lpstr>Итоги Спартакиады ГТО 16-17 лет</vt:lpstr>
      <vt:lpstr>Итоги внедрения ВФСК ГТО</vt:lpstr>
      <vt:lpstr> Фестиваль ВФСК ГТО среди обучающихся образовательных организаций, посвященный 70-й годовщине Победы в Великой Отечественной войне 1941-1945</vt:lpstr>
      <vt:lpstr>Мониторинг эффективности работы  отдела спортивно-массовой и физкультурно-оздоровительной работы  МОУ ДОД «ЦСДЮСШОР»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внеклассной спортивно-массовой и физкультурно-оздоровительной работы в ПГО</dc:title>
  <dc:creator>Тегичев</dc:creator>
  <cp:lastModifiedBy>Lenovo</cp:lastModifiedBy>
  <cp:revision>59</cp:revision>
  <dcterms:created xsi:type="dcterms:W3CDTF">2014-08-26T07:05:37Z</dcterms:created>
  <dcterms:modified xsi:type="dcterms:W3CDTF">2015-06-25T07:33:22Z</dcterms:modified>
</cp:coreProperties>
</file>