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9"/>
  </p:notesMasterIdLst>
  <p:sldIdLst>
    <p:sldId id="281" r:id="rId2"/>
    <p:sldId id="256" r:id="rId3"/>
    <p:sldId id="257" r:id="rId4"/>
    <p:sldId id="258" r:id="rId5"/>
    <p:sldId id="266" r:id="rId6"/>
    <p:sldId id="263" r:id="rId7"/>
    <p:sldId id="259" r:id="rId8"/>
    <p:sldId id="260" r:id="rId9"/>
    <p:sldId id="262" r:id="rId10"/>
    <p:sldId id="264" r:id="rId11"/>
    <p:sldId id="265" r:id="rId12"/>
    <p:sldId id="267" r:id="rId13"/>
    <p:sldId id="279" r:id="rId14"/>
    <p:sldId id="280" r:id="rId15"/>
    <p:sldId id="268" r:id="rId16"/>
    <p:sldId id="278" r:id="rId17"/>
    <p:sldId id="269" r:id="rId18"/>
  </p:sldIdLst>
  <p:sldSz cx="9144000" cy="6858000" type="screen4x3"/>
  <p:notesSz cx="6834188" cy="99790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60688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71913" y="0"/>
            <a:ext cx="2960687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292BA1C-8C3F-4AA2-B454-9DCF77817463}" type="datetimeFigureOut">
              <a:rPr lang="ru-RU"/>
              <a:pPr>
                <a:defRPr/>
              </a:pPr>
              <a:t>13.07.2012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7713"/>
            <a:ext cx="4991100" cy="3743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4213" y="4740275"/>
            <a:ext cx="5467350" cy="44910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78963"/>
            <a:ext cx="2960688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71913" y="9478963"/>
            <a:ext cx="2960687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941DE77-A21D-4365-BD09-4AFE3641EF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92752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1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Скругленный прямоугольник 9"/>
          <p:cNvGrpSpPr>
            <a:grpSpLocks/>
          </p:cNvGrpSpPr>
          <p:nvPr/>
        </p:nvGrpSpPr>
        <p:grpSpPr bwMode="auto">
          <a:xfrm>
            <a:off x="414338" y="427038"/>
            <a:ext cx="8315325" cy="3121025"/>
            <a:chOff x="261" y="269"/>
            <a:chExt cx="5238" cy="1966"/>
          </a:xfrm>
        </p:grpSpPr>
        <p:pic>
          <p:nvPicPr>
            <p:cNvPr id="7" name="Скругленный прямоугольник 9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61" y="269"/>
              <a:ext cx="5238" cy="1966"/>
            </a:xfrm>
            <a:prstGeom prst="rect">
              <a:avLst/>
            </a:prstGeom>
            <a:noFill/>
          </p:spPr>
        </p:pic>
        <p:sp>
          <p:nvSpPr>
            <p:cNvPr id="8" name="Text Box 4"/>
            <p:cNvSpPr txBox="1">
              <a:spLocks noChangeArrowheads="1"/>
            </p:cNvSpPr>
            <p:nvPr/>
          </p:nvSpPr>
          <p:spPr bwMode="auto">
            <a:xfrm>
              <a:off x="290" y="300"/>
              <a:ext cx="5180" cy="19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</p:grp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E57E875-4552-40D3-B95F-17920B195AD9}" type="datetimeFigureOut">
              <a:rPr lang="ru-RU"/>
              <a:pPr>
                <a:defRPr/>
              </a:pPr>
              <a:t>13.07.2012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3E5779D-AEB8-42D6-A3D0-90B798560F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F7BF8-5430-4D80-924A-C060819D89EB}" type="datetimeFigureOut">
              <a:rPr lang="ru-RU"/>
              <a:pPr>
                <a:defRPr/>
              </a:pPr>
              <a:t>13.07.2012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9244C-B05E-4B63-AB05-004257B82A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F8DDD5-EA60-4E95-A9C6-AA01F4490FAA}" type="datetimeFigureOut">
              <a:rPr lang="ru-RU"/>
              <a:pPr>
                <a:defRPr/>
              </a:pPr>
              <a:t>13.07.2012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3ED90-4175-496C-AF61-3221BA8C9B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2ACE7-6BB6-4725-9876-8DCA823CB8AD}" type="datetimeFigureOut">
              <a:rPr lang="ru-RU"/>
              <a:pPr>
                <a:defRPr/>
              </a:pPr>
              <a:t>13.07.2012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D3C014-13AB-439F-A017-ECAD5CCEBF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1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Скругленный прямоугольник 10"/>
          <p:cNvGrpSpPr>
            <a:grpSpLocks/>
          </p:cNvGrpSpPr>
          <p:nvPr/>
        </p:nvGrpSpPr>
        <p:grpSpPr bwMode="auto">
          <a:xfrm>
            <a:off x="414338" y="427038"/>
            <a:ext cx="8315325" cy="4352925"/>
            <a:chOff x="261" y="269"/>
            <a:chExt cx="5238" cy="2742"/>
          </a:xfrm>
        </p:grpSpPr>
        <p:pic>
          <p:nvPicPr>
            <p:cNvPr id="6" name="Скругленный прямоугольник 10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61" y="269"/>
              <a:ext cx="5238" cy="2742"/>
            </a:xfrm>
            <a:prstGeom prst="rect">
              <a:avLst/>
            </a:prstGeom>
            <a:noFill/>
          </p:spPr>
        </p:pic>
        <p:sp>
          <p:nvSpPr>
            <p:cNvPr id="7" name="Text Box 4"/>
            <p:cNvSpPr txBox="1">
              <a:spLocks noChangeArrowheads="1"/>
            </p:cNvSpPr>
            <p:nvPr/>
          </p:nvSpPr>
          <p:spPr bwMode="auto">
            <a:xfrm>
              <a:off x="281" y="291"/>
              <a:ext cx="5198" cy="2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6053497-5FFC-491E-BED5-A73A5E6D48E9}" type="datetimeFigureOut">
              <a:rPr lang="ru-RU"/>
              <a:pPr>
                <a:defRPr/>
              </a:pPr>
              <a:t>13.07.2012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A1CD801-C7B5-449B-BB2B-1AF6C32117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0AB63D-1340-40EF-9037-0080EC4F408D}" type="datetimeFigureOut">
              <a:rPr lang="ru-RU"/>
              <a:pPr>
                <a:defRPr/>
              </a:pPr>
              <a:t>13.07.2012</a:t>
            </a:fld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15F49-E3FB-4EE6-A99C-D7BE0CAD08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25478F-98F8-4E2A-887C-566438A436E4}" type="datetimeFigureOut">
              <a:rPr lang="ru-RU"/>
              <a:pPr>
                <a:defRPr/>
              </a:pPr>
              <a:t>13.07.2012</a:t>
            </a:fld>
            <a:endParaRPr lang="ru-RU"/>
          </a:p>
        </p:txBody>
      </p:sp>
      <p:sp>
        <p:nvSpPr>
          <p:cNvPr id="8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71399-6A76-4868-832F-39A9436080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AE244-CE2F-42EF-95AA-92C315C47AC7}" type="datetimeFigureOut">
              <a:rPr lang="ru-RU"/>
              <a:pPr>
                <a:defRPr/>
              </a:pPr>
              <a:t>13.07.2012</a:t>
            </a:fld>
            <a:endParaRPr lang="ru-RU"/>
          </a:p>
        </p:txBody>
      </p:sp>
      <p:sp>
        <p:nvSpPr>
          <p:cNvPr id="4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4B5CD-F44B-4A3A-BADB-E55D29E2B2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8FC010B-DFE3-4504-B614-BCCA75FE005F}" type="datetimeFigureOut">
              <a:rPr lang="ru-RU"/>
              <a:pPr>
                <a:defRPr/>
              </a:pPr>
              <a:t>13.07.2012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C031534-C43D-4C40-B742-7EBE6FA0B7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B10EE-29F2-4AB7-BB2C-3A70A645D8B5}" type="datetimeFigureOut">
              <a:rPr lang="ru-RU"/>
              <a:pPr>
                <a:defRPr/>
              </a:pPr>
              <a:t>13.07.2012</a:t>
            </a:fld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A51848-7F43-4EDC-B203-C838B4DD28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1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с одним скругленным углом 10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CF539E7-5C60-4F1D-B4EC-267742BB7235}" type="datetimeFigureOut">
              <a:rPr lang="ru-RU"/>
              <a:pPr>
                <a:defRPr/>
              </a:pPr>
              <a:t>13.07.2012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C59B472-4F48-4447-A655-EE9F3FF853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9" name="Скругленный прямоугольник 8"/>
          <p:cNvGrpSpPr>
            <a:grpSpLocks/>
          </p:cNvGrpSpPr>
          <p:nvPr/>
        </p:nvGrpSpPr>
        <p:grpSpPr bwMode="auto">
          <a:xfrm>
            <a:off x="414338" y="427038"/>
            <a:ext cx="8315325" cy="5497512"/>
            <a:chOff x="261" y="269"/>
            <a:chExt cx="5238" cy="3463"/>
          </a:xfrm>
        </p:grpSpPr>
        <p:pic>
          <p:nvPicPr>
            <p:cNvPr id="1027" name="Скругленный прямоугольник 8"/>
            <p:cNvPicPr>
              <a:picLocks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261" y="269"/>
              <a:ext cx="5238" cy="3463"/>
            </a:xfrm>
            <a:prstGeom prst="rect">
              <a:avLst/>
            </a:prstGeom>
            <a:noFill/>
          </p:spPr>
        </p:pic>
        <p:sp>
          <p:nvSpPr>
            <p:cNvPr id="1028" name="Text Box 4"/>
            <p:cNvSpPr txBox="1">
              <a:spLocks noChangeArrowheads="1"/>
            </p:cNvSpPr>
            <p:nvPr/>
          </p:nvSpPr>
          <p:spPr bwMode="auto">
            <a:xfrm>
              <a:off x="285" y="295"/>
              <a:ext cx="5190" cy="3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</p:grp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1" name="Текст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bg2">
                    <a:shade val="5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10D8CDDC-6DC1-40AC-8D1A-A2DFF9BAB4EE}" type="datetimeFigureOut">
              <a:rPr lang="ru-RU"/>
              <a:pPr>
                <a:defRPr/>
              </a:pPr>
              <a:t>13.07.2012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bg2">
                    <a:shade val="5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91060B1C-3AE7-4E9E-A7F5-8E0DF65EDA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7" r:id="rId2"/>
    <p:sldLayoutId id="2147483709" r:id="rId3"/>
    <p:sldLayoutId id="2147483706" r:id="rId4"/>
    <p:sldLayoutId id="2147483705" r:id="rId5"/>
    <p:sldLayoutId id="2147483704" r:id="rId6"/>
    <p:sldLayoutId id="2147483710" r:id="rId7"/>
    <p:sldLayoutId id="2147483703" r:id="rId8"/>
    <p:sldLayoutId id="2147483711" r:id="rId9"/>
    <p:sldLayoutId id="2147483702" r:id="rId10"/>
    <p:sldLayoutId id="214748370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b="1" kern="1200">
          <a:solidFill>
            <a:srgbClr val="6278E6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rgbClr val="6278E6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rgbClr val="6278E6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rgbClr val="6278E6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rgbClr val="6278E6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6278E6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6278E6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6278E6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6278E6"/>
          </a:solidFill>
          <a:latin typeface="Verdana" pitchFamily="34" charset="0"/>
        </a:defRPr>
      </a:lvl9pPr>
      <a:extLst/>
    </p:titleStyle>
    <p:bodyStyle>
      <a:lvl1pPr marL="265113" indent="-265113" algn="l" rtl="0" fontAlgn="base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fontAlgn="base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fontAlgn="base">
        <a:spcBef>
          <a:spcPts val="250"/>
        </a:spcBef>
        <a:spcAft>
          <a:spcPct val="0"/>
        </a:spcAft>
        <a:buClr>
          <a:srgbClr val="23FEFF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fontAlgn="base">
        <a:spcBef>
          <a:spcPts val="225"/>
        </a:spcBef>
        <a:spcAft>
          <a:spcPct val="0"/>
        </a:spcAft>
        <a:buClr>
          <a:srgbClr val="23FEFF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fontAlgn="base">
        <a:spcBef>
          <a:spcPts val="250"/>
        </a:spcBef>
        <a:spcAft>
          <a:spcPct val="0"/>
        </a:spcAft>
        <a:buClr>
          <a:srgbClr val="B9FF23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313" y="1820863"/>
            <a:ext cx="7772400" cy="18288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6600" dirty="0" smtClean="0"/>
              <a:t>Семья и школа </a:t>
            </a:r>
            <a:endParaRPr lang="ru-RU" sz="6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Box 1"/>
          <p:cNvSpPr txBox="1">
            <a:spLocks noChangeArrowheads="1"/>
          </p:cNvSpPr>
          <p:nvPr/>
        </p:nvSpPr>
        <p:spPr bwMode="auto">
          <a:xfrm>
            <a:off x="539750" y="620713"/>
            <a:ext cx="8064500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Verdana" pitchFamily="34" charset="0"/>
              </a:rPr>
              <a:t>«Вещные интересы» и забота о материальных выгодах для ребенка полностью отодвигает чувство ответственности и долга на второй план, отрицательно влияет на личность ребенка.  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0213" y="2559050"/>
            <a:ext cx="2686050" cy="367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Box 1"/>
          <p:cNvSpPr txBox="1">
            <a:spLocks noChangeArrowheads="1"/>
          </p:cNvSpPr>
          <p:nvPr/>
        </p:nvSpPr>
        <p:spPr bwMode="auto">
          <a:xfrm>
            <a:off x="539750" y="549275"/>
            <a:ext cx="8064500" cy="378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Verdana" pitchFamily="34" charset="0"/>
              </a:rPr>
              <a:t>Разумный контроль родителей помогает детям более ответственно относится к выполнению своих обязанностей, преодолевать отрицательные соблазны. </a:t>
            </a:r>
          </a:p>
          <a:p>
            <a:pPr algn="ctr"/>
            <a:endParaRPr lang="ru-RU" sz="2400">
              <a:latin typeface="Verdana" pitchFamily="34" charset="0"/>
            </a:endParaRPr>
          </a:p>
          <a:p>
            <a:pPr algn="ctr"/>
            <a:r>
              <a:rPr lang="ru-RU" sz="2400">
                <a:latin typeface="Verdana" pitchFamily="34" charset="0"/>
              </a:rPr>
              <a:t>Родителям нужно и важно следить за соблюдением режима дня, знать – с кем дружат их дети, где и как проводят свой досуг, побуждать к выполнения своих школьных обязанностей и помощи по дому.  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7675" y="4383088"/>
            <a:ext cx="2736850" cy="205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Прямоугольник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9900" y="384175"/>
            <a:ext cx="8320088" cy="111601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42938" y="1252538"/>
            <a:ext cx="8064500" cy="4894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>- Несет ответственность за жизнь и здоровье обучающегося во время образовательного процесса (по законодательству РФ)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+mn-lt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400" dirty="0">
                <a:latin typeface="+mn-lt"/>
              </a:rPr>
              <a:t>Организует учебно-воспитательный процесс в школе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ru-RU" sz="2400" dirty="0">
              <a:latin typeface="+mn-lt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400" dirty="0">
                <a:latin typeface="+mn-lt"/>
              </a:rPr>
              <a:t> Обеспечивает  обучающемуся приобретение знаний, умений и навыков в объеме общего образования, с выдачей, при условии успешной сдачи государственной итоговой аттестации, аттестата (свидетельства) государственного образца;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Прямоугольник 1"/>
          <p:cNvSpPr>
            <a:spLocks noChangeArrowheads="1"/>
          </p:cNvSpPr>
          <p:nvPr/>
        </p:nvSpPr>
        <p:spPr bwMode="auto">
          <a:xfrm>
            <a:off x="539750" y="549275"/>
            <a:ext cx="8135938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Verdana" pitchFamily="34" charset="0"/>
              </a:rPr>
              <a:t>- В рамках школы создает максимально благоприятные условия для умственного, нравственного, эмоционального и физического развития личности школьника, всестороннего развития его способностей.</a:t>
            </a:r>
          </a:p>
        </p:txBody>
      </p:sp>
      <p:sp>
        <p:nvSpPr>
          <p:cNvPr id="26626" name="Прямоугольник 2"/>
          <p:cNvSpPr>
            <a:spLocks noChangeArrowheads="1"/>
          </p:cNvSpPr>
          <p:nvPr/>
        </p:nvSpPr>
        <p:spPr bwMode="auto">
          <a:xfrm>
            <a:off x="539750" y="2708275"/>
            <a:ext cx="7993063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Verdana" pitchFamily="34" charset="0"/>
              </a:rPr>
              <a:t>- Адекватно  применяет формы, методы и средства организации образовательного процесса возрастным и психофизиологическим особенностям, склонностям, способностям, интересам обучающегося.</a:t>
            </a:r>
          </a:p>
        </p:txBody>
      </p:sp>
      <p:sp>
        <p:nvSpPr>
          <p:cNvPr id="26627" name="Прямоугольник 3"/>
          <p:cNvSpPr>
            <a:spLocks noChangeArrowheads="1"/>
          </p:cNvSpPr>
          <p:nvPr/>
        </p:nvSpPr>
        <p:spPr bwMode="auto">
          <a:xfrm>
            <a:off x="539750" y="4797425"/>
            <a:ext cx="8135938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Verdana" pitchFamily="34" charset="0"/>
              </a:rPr>
              <a:t>- Предоставляет обучающемуся дополнительные образовательные услуги: факультативы, предметные кружки, спортивные секции, социальную помощь.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Прямоугольник 1"/>
          <p:cNvSpPr>
            <a:spLocks noChangeArrowheads="1"/>
          </p:cNvSpPr>
          <p:nvPr/>
        </p:nvSpPr>
        <p:spPr bwMode="auto">
          <a:xfrm>
            <a:off x="539750" y="620713"/>
            <a:ext cx="82804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Verdana" pitchFamily="34" charset="0"/>
              </a:rPr>
              <a:t>- Организовывает (при необходимости) различные формы педагогической и психологической  поддержки для оказания помощи учащимся, не усваивающим (по объективным и уважительным причинам) учебную программу.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8538" y="2928938"/>
            <a:ext cx="3903662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Box 1"/>
          <p:cNvSpPr txBox="1">
            <a:spLocks noChangeArrowheads="1"/>
          </p:cNvSpPr>
          <p:nvPr/>
        </p:nvSpPr>
        <p:spPr bwMode="auto">
          <a:xfrm>
            <a:off x="611188" y="692150"/>
            <a:ext cx="7993062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Verdana" pitchFamily="34" charset="0"/>
              </a:rPr>
              <a:t>Союз </a:t>
            </a:r>
            <a:r>
              <a:rPr lang="ru-RU" sz="2400" b="1">
                <a:latin typeface="Verdana" pitchFamily="34" charset="0"/>
              </a:rPr>
              <a:t>«ШКОЛА-УЧЕНИК-СЕМЬЯ» </a:t>
            </a:r>
            <a:r>
              <a:rPr lang="ru-RU" sz="2400">
                <a:latin typeface="Verdana" pitchFamily="34" charset="0"/>
              </a:rPr>
              <a:t>направлен на благополучие и гармоничное развитие личности школьника, на сохранение желания учиться, на укрепление веры в себя. </a:t>
            </a:r>
          </a:p>
          <a:p>
            <a:endParaRPr lang="ru-RU" sz="2400">
              <a:latin typeface="Verdana" pitchFamily="34" charset="0"/>
            </a:endParaRPr>
          </a:p>
          <a:p>
            <a:pPr algn="ctr"/>
            <a:r>
              <a:rPr lang="ru-RU" sz="2400">
                <a:latin typeface="Verdana" pitchFamily="34" charset="0"/>
              </a:rPr>
              <a:t>Это сотрудничество – результат огромных усилий и творчества двух сторон – </a:t>
            </a:r>
          </a:p>
          <a:p>
            <a:pPr algn="ctr"/>
            <a:r>
              <a:rPr lang="ru-RU" sz="2400" b="1">
                <a:latin typeface="Verdana" pitchFamily="34" charset="0"/>
              </a:rPr>
              <a:t>школы и семьи</a:t>
            </a:r>
            <a:r>
              <a:rPr lang="ru-RU" sz="2400">
                <a:latin typeface="Verdana" pitchFamily="34" charset="0"/>
              </a:rPr>
              <a:t>.  </a:t>
            </a:r>
          </a:p>
          <a:p>
            <a:endParaRPr lang="ru-RU" sz="2400" b="1">
              <a:latin typeface="Verdana" pitchFamily="34" charset="0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00338" y="3860800"/>
            <a:ext cx="3649662" cy="243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Овал 33"/>
          <p:cNvSpPr/>
          <p:nvPr/>
        </p:nvSpPr>
        <p:spPr>
          <a:xfrm>
            <a:off x="827088" y="546100"/>
            <a:ext cx="7273925" cy="5907088"/>
          </a:xfrm>
          <a:prstGeom prst="ellipse">
            <a:avLst/>
          </a:prstGeom>
          <a:ln w="190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3298825" y="582613"/>
            <a:ext cx="1657350" cy="122396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298825" y="2636838"/>
            <a:ext cx="2065338" cy="13684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5724525" y="3768725"/>
            <a:ext cx="2087563" cy="131603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1331913" y="3860800"/>
            <a:ext cx="1655762" cy="1223963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6300788" y="765175"/>
            <a:ext cx="2159000" cy="1871663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468313" y="546100"/>
            <a:ext cx="2159000" cy="1871663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3048000" y="4724400"/>
            <a:ext cx="2159000" cy="18732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705" name="TextBox 12"/>
          <p:cNvSpPr txBox="1">
            <a:spLocks noChangeArrowheads="1"/>
          </p:cNvSpPr>
          <p:nvPr/>
        </p:nvSpPr>
        <p:spPr bwMode="auto">
          <a:xfrm>
            <a:off x="3368675" y="2951163"/>
            <a:ext cx="1925638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latin typeface="Verdana" pitchFamily="34" charset="0"/>
              </a:rPr>
              <a:t>Психологически здоровая личность</a:t>
            </a:r>
          </a:p>
        </p:txBody>
      </p:sp>
      <p:sp>
        <p:nvSpPr>
          <p:cNvPr id="29706" name="TextBox 13"/>
          <p:cNvSpPr txBox="1">
            <a:spLocks noChangeArrowheads="1"/>
          </p:cNvSpPr>
          <p:nvPr/>
        </p:nvSpPr>
        <p:spPr bwMode="auto">
          <a:xfrm>
            <a:off x="1265238" y="4284663"/>
            <a:ext cx="17891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Verdana" pitchFamily="34" charset="0"/>
              </a:rPr>
              <a:t>диалог</a:t>
            </a:r>
          </a:p>
        </p:txBody>
      </p:sp>
      <p:sp>
        <p:nvSpPr>
          <p:cNvPr id="29707" name="TextBox 14"/>
          <p:cNvSpPr txBox="1">
            <a:spLocks noChangeArrowheads="1"/>
          </p:cNvSpPr>
          <p:nvPr/>
        </p:nvSpPr>
        <p:spPr bwMode="auto">
          <a:xfrm>
            <a:off x="3249613" y="835025"/>
            <a:ext cx="17875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Verdana" pitchFamily="34" charset="0"/>
              </a:rPr>
              <a:t>Отказ от насилия</a:t>
            </a:r>
          </a:p>
        </p:txBody>
      </p:sp>
      <p:sp>
        <p:nvSpPr>
          <p:cNvPr id="29708" name="TextBox 15"/>
          <p:cNvSpPr txBox="1">
            <a:spLocks noChangeArrowheads="1"/>
          </p:cNvSpPr>
          <p:nvPr/>
        </p:nvSpPr>
        <p:spPr bwMode="auto">
          <a:xfrm>
            <a:off x="5730875" y="4241800"/>
            <a:ext cx="20812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Verdana" pitchFamily="34" charset="0"/>
              </a:rPr>
              <a:t>сотрудничество</a:t>
            </a:r>
          </a:p>
        </p:txBody>
      </p:sp>
      <p:sp>
        <p:nvSpPr>
          <p:cNvPr id="29709" name="TextBox 16"/>
          <p:cNvSpPr txBox="1">
            <a:spLocks noChangeArrowheads="1"/>
          </p:cNvSpPr>
          <p:nvPr/>
        </p:nvSpPr>
        <p:spPr bwMode="auto">
          <a:xfrm>
            <a:off x="654050" y="1160463"/>
            <a:ext cx="17875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Verdana" pitchFamily="34" charset="0"/>
              </a:rPr>
              <a:t>Референтная значимость</a:t>
            </a:r>
          </a:p>
        </p:txBody>
      </p:sp>
      <p:sp>
        <p:nvSpPr>
          <p:cNvPr id="29710" name="TextBox 17"/>
          <p:cNvSpPr txBox="1">
            <a:spLocks noChangeArrowheads="1"/>
          </p:cNvSpPr>
          <p:nvPr/>
        </p:nvSpPr>
        <p:spPr bwMode="auto">
          <a:xfrm>
            <a:off x="6486525" y="1119188"/>
            <a:ext cx="17875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Verdana" pitchFamily="34" charset="0"/>
              </a:rPr>
              <a:t>Потребность в общении и доверии</a:t>
            </a:r>
          </a:p>
        </p:txBody>
      </p:sp>
      <p:sp>
        <p:nvSpPr>
          <p:cNvPr id="29711" name="TextBox 18"/>
          <p:cNvSpPr txBox="1">
            <a:spLocks noChangeArrowheads="1"/>
          </p:cNvSpPr>
          <p:nvPr/>
        </p:nvSpPr>
        <p:spPr bwMode="auto">
          <a:xfrm>
            <a:off x="2995613" y="5337175"/>
            <a:ext cx="2298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Verdana" pitchFamily="34" charset="0"/>
              </a:rPr>
              <a:t>Психологическая защищенность</a:t>
            </a:r>
          </a:p>
        </p:txBody>
      </p:sp>
      <p:cxnSp>
        <p:nvCxnSpPr>
          <p:cNvPr id="21" name="Прямая со стрелкой 20"/>
          <p:cNvCxnSpPr/>
          <p:nvPr/>
        </p:nvCxnSpPr>
        <p:spPr>
          <a:xfrm>
            <a:off x="4127500" y="1806575"/>
            <a:ext cx="0" cy="83026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V="1">
            <a:off x="2987675" y="3768725"/>
            <a:ext cx="381000" cy="23653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5364163" y="3690938"/>
            <a:ext cx="431800" cy="31432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H="1">
            <a:off x="2159000" y="1700213"/>
            <a:ext cx="1209675" cy="206851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>
            <a:stCxn id="29706" idx="3"/>
          </p:cNvCxnSpPr>
          <p:nvPr/>
        </p:nvCxnSpPr>
        <p:spPr>
          <a:xfrm>
            <a:off x="3054350" y="4468813"/>
            <a:ext cx="252571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4956175" y="1700213"/>
            <a:ext cx="1530350" cy="199072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7038" y="4868863"/>
            <a:ext cx="3097212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TextBox 1"/>
          <p:cNvSpPr txBox="1">
            <a:spLocks noChangeArrowheads="1"/>
          </p:cNvSpPr>
          <p:nvPr/>
        </p:nvSpPr>
        <p:spPr bwMode="auto">
          <a:xfrm>
            <a:off x="611188" y="476250"/>
            <a:ext cx="7993062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latin typeface="Verdana" pitchFamily="34" charset="0"/>
              </a:rPr>
              <a:t>Школа – дом второй, семья вторая, </a:t>
            </a:r>
          </a:p>
          <a:p>
            <a:r>
              <a:rPr lang="ru-RU" sz="3200">
                <a:latin typeface="Verdana" pitchFamily="34" charset="0"/>
              </a:rPr>
              <a:t>Поэтому и связаны они. </a:t>
            </a:r>
          </a:p>
          <a:p>
            <a:r>
              <a:rPr lang="ru-RU" sz="3200">
                <a:latin typeface="Verdana" pitchFamily="34" charset="0"/>
              </a:rPr>
              <a:t>Ведь семье в учебе роль большая </a:t>
            </a:r>
          </a:p>
          <a:p>
            <a:r>
              <a:rPr lang="ru-RU" sz="3200">
                <a:latin typeface="Verdana" pitchFamily="34" charset="0"/>
              </a:rPr>
              <a:t>Стала отводиться в наши дни. </a:t>
            </a:r>
          </a:p>
          <a:p>
            <a:endParaRPr lang="ru-RU" sz="3200">
              <a:latin typeface="Verdana" pitchFamily="34" charset="0"/>
            </a:endParaRPr>
          </a:p>
          <a:p>
            <a:r>
              <a:rPr lang="ru-RU" sz="3200">
                <a:latin typeface="Verdana" pitchFamily="34" charset="0"/>
              </a:rPr>
              <a:t>Эта связь все крепче и сильнее,</a:t>
            </a:r>
          </a:p>
          <a:p>
            <a:r>
              <a:rPr lang="ru-RU" sz="3200">
                <a:latin typeface="Verdana" pitchFamily="34" charset="0"/>
              </a:rPr>
              <a:t>И растет, и крепнет с каждым днем.</a:t>
            </a:r>
          </a:p>
          <a:p>
            <a:r>
              <a:rPr lang="ru-RU" sz="3200">
                <a:latin typeface="Verdana" pitchFamily="34" charset="0"/>
              </a:rPr>
              <a:t>И учиться проще, веселее </a:t>
            </a:r>
          </a:p>
          <a:p>
            <a:r>
              <a:rPr lang="ru-RU" sz="3200">
                <a:latin typeface="Verdana" pitchFamily="34" charset="0"/>
              </a:rPr>
              <a:t>Если в тесной дружбе мы живем.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Прямоугольник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3450" y="712788"/>
            <a:ext cx="8021638" cy="4529137"/>
          </a:xfrm>
          <a:prstGeom prst="rect">
            <a:avLst/>
          </a:prstGeom>
          <a:noFill/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4373563"/>
            <a:ext cx="2592387" cy="185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Box 1"/>
          <p:cNvSpPr txBox="1">
            <a:spLocks noChangeArrowheads="1"/>
          </p:cNvSpPr>
          <p:nvPr/>
        </p:nvSpPr>
        <p:spPr bwMode="auto">
          <a:xfrm>
            <a:off x="611188" y="692150"/>
            <a:ext cx="7921625" cy="600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Verdana" pitchFamily="34" charset="0"/>
              </a:rPr>
              <a:t>Семья занимает центральное место в воспитании ребенка</a:t>
            </a:r>
            <a:r>
              <a:rPr lang="ru-RU" sz="2400">
                <a:latin typeface="Verdana" pitchFamily="34" charset="0"/>
              </a:rPr>
              <a:t>, играет основную роль в формировании мировоззрения и нравственных норм поведения ребенка. </a:t>
            </a:r>
          </a:p>
          <a:p>
            <a:endParaRPr lang="ru-RU" sz="2400">
              <a:latin typeface="Verdana" pitchFamily="34" charset="0"/>
            </a:endParaRPr>
          </a:p>
          <a:p>
            <a:r>
              <a:rPr lang="ru-RU" sz="2400">
                <a:latin typeface="Verdana" pitchFamily="34" charset="0"/>
              </a:rPr>
              <a:t>Семья – ячейка школьного коллектива. </a:t>
            </a:r>
          </a:p>
          <a:p>
            <a:endParaRPr lang="ru-RU" sz="2400">
              <a:latin typeface="Verdana" pitchFamily="34" charset="0"/>
            </a:endParaRPr>
          </a:p>
          <a:p>
            <a:r>
              <a:rPr lang="ru-RU" sz="2400" b="1">
                <a:latin typeface="Verdana" pitchFamily="34" charset="0"/>
              </a:rPr>
              <a:t>Взаимодействие школы и семьи в воспитании ребенка необходимо</a:t>
            </a:r>
            <a:r>
              <a:rPr lang="ru-RU" sz="2400">
                <a:latin typeface="Verdana" pitchFamily="34" charset="0"/>
              </a:rPr>
              <a:t>, поскольку родители хотят видеть своих детей достойными гражданами нашего общества. </a:t>
            </a:r>
          </a:p>
          <a:p>
            <a:endParaRPr lang="ru-RU" sz="2400">
              <a:latin typeface="Verdana" pitchFamily="34" charset="0"/>
            </a:endParaRPr>
          </a:p>
          <a:p>
            <a:r>
              <a:rPr lang="ru-RU" sz="2400">
                <a:latin typeface="Verdana" pitchFamily="34" charset="0"/>
              </a:rPr>
              <a:t>Без помощи друг друга невозможно обеспечить высоких результатов в воспитании.</a:t>
            </a:r>
          </a:p>
          <a:p>
            <a:endParaRPr lang="ru-RU" sz="2400">
              <a:latin typeface="Verdana" pitchFamily="34" charset="0"/>
            </a:endParaRPr>
          </a:p>
          <a:p>
            <a:endParaRPr lang="ru-RU" sz="2400">
              <a:latin typeface="Verdana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Box 1"/>
          <p:cNvSpPr txBox="1">
            <a:spLocks noChangeArrowheads="1"/>
          </p:cNvSpPr>
          <p:nvPr/>
        </p:nvSpPr>
        <p:spPr bwMode="auto">
          <a:xfrm>
            <a:off x="468313" y="923925"/>
            <a:ext cx="7920037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Verdana" pitchFamily="34" charset="0"/>
              </a:rPr>
              <a:t>Главное условие взаимодействия – полное представление о функциях и содержании деятельности друг друга. </a:t>
            </a:r>
          </a:p>
          <a:p>
            <a:endParaRPr lang="ru-RU" sz="2400">
              <a:latin typeface="Verdana" pitchFamily="34" charset="0"/>
            </a:endParaRPr>
          </a:p>
          <a:p>
            <a:endParaRPr lang="ru-RU" sz="2400">
              <a:latin typeface="Verdana" pitchFamily="34" charset="0"/>
            </a:endParaRPr>
          </a:p>
        </p:txBody>
      </p:sp>
      <p:pic>
        <p:nvPicPr>
          <p:cNvPr id="1741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84488" y="2997200"/>
            <a:ext cx="3760787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Box 1"/>
          <p:cNvSpPr txBox="1">
            <a:spLocks noChangeArrowheads="1"/>
          </p:cNvSpPr>
          <p:nvPr/>
        </p:nvSpPr>
        <p:spPr bwMode="auto">
          <a:xfrm>
            <a:off x="452438" y="404813"/>
            <a:ext cx="8353425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Verdana" pitchFamily="34" charset="0"/>
              </a:rPr>
              <a:t>ШКОЛА</a:t>
            </a:r>
            <a:r>
              <a:rPr lang="ru-RU" sz="2400">
                <a:latin typeface="Verdana" pitchFamily="34" charset="0"/>
              </a:rPr>
              <a:t> – общественное учреждение, основой которого является социальная норма, место, где жизнь ребенка подчинена этим нормам. Школа вводит ребенка в контекст культуры и социальных отношений, опираясь на глубочайшее и первоочередное влияние семьи. </a:t>
            </a:r>
          </a:p>
          <a:p>
            <a:endParaRPr lang="ru-RU" sz="2400">
              <a:latin typeface="Verdana" pitchFamily="34" charset="0"/>
            </a:endParaRPr>
          </a:p>
          <a:p>
            <a:r>
              <a:rPr lang="ru-RU" sz="2400" b="1">
                <a:latin typeface="Verdana" pitchFamily="34" charset="0"/>
              </a:rPr>
              <a:t>СЕМЬЯ</a:t>
            </a:r>
            <a:r>
              <a:rPr lang="ru-RU" sz="2400">
                <a:latin typeface="Verdana" pitchFamily="34" charset="0"/>
              </a:rPr>
              <a:t> – любовь: супружеская, родительская, детская, родственная. Объединение людей, ревностно защищающее.  </a:t>
            </a:r>
          </a:p>
          <a:p>
            <a:endParaRPr lang="ru-RU" sz="2400">
              <a:latin typeface="Verdana" pitchFamily="34" charset="0"/>
            </a:endParaRPr>
          </a:p>
          <a:p>
            <a:endParaRPr lang="ru-RU" sz="2400">
              <a:latin typeface="Verdana" pitchFamily="34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0200" y="4076700"/>
            <a:ext cx="3990975" cy="213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750" y="549275"/>
            <a:ext cx="8135938" cy="60007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+mn-lt"/>
              </a:rPr>
              <a:t>Задачи сотрудничества «Семья и Школа»: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latin typeface="+mn-lt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dirty="0">
                <a:latin typeface="+mn-lt"/>
              </a:rPr>
              <a:t>Сделать школу и семью союзниками в воспитании детей;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2400" dirty="0">
              <a:latin typeface="+mn-lt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dirty="0">
                <a:latin typeface="+mn-lt"/>
              </a:rPr>
              <a:t>Обеспечивать взаимопонимание и согласованность действий школы и семьи (осуществлять комплексный подход);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2400" dirty="0">
              <a:latin typeface="+mn-lt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dirty="0" err="1">
                <a:latin typeface="+mn-lt"/>
              </a:rPr>
              <a:t>Нейтрализовывать</a:t>
            </a:r>
            <a:r>
              <a:rPr lang="ru-RU" sz="2400" dirty="0">
                <a:latin typeface="+mn-lt"/>
              </a:rPr>
              <a:t> возможные негативные влияния на ребенка;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2400" dirty="0">
              <a:latin typeface="+mn-lt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dirty="0">
                <a:latin typeface="+mn-lt"/>
              </a:rPr>
              <a:t>Компенсировать и корректировать семейное воспитание совместными усилиями: выявлять, поддерживать, развивать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2400" dirty="0">
              <a:latin typeface="+mn-l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Прямоугольник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6900" y="165100"/>
            <a:ext cx="8077200" cy="112077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30238" y="989013"/>
            <a:ext cx="8064500" cy="5632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+mn-lt"/>
              </a:rPr>
              <a:t>Из конституции и семейного кодекса РФ: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>Воспитание детей – конституционная обязанность родителей. Они призваны:</a:t>
            </a:r>
            <a:br>
              <a:rPr lang="ru-RU" sz="2400" dirty="0">
                <a:latin typeface="+mn-lt"/>
              </a:rPr>
            </a:br>
            <a:endParaRPr lang="ru-RU" sz="2400" dirty="0">
              <a:latin typeface="+mn-lt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400" dirty="0">
                <a:latin typeface="+mn-lt"/>
              </a:rPr>
              <a:t>всемерно укреплять авторитет взрослого,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400" dirty="0">
                <a:latin typeface="+mn-lt"/>
              </a:rPr>
              <a:t>воспитывать детей в духе уважения и любви к труду,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400" dirty="0">
                <a:latin typeface="+mn-lt"/>
              </a:rPr>
              <a:t>подготавливать их к общественно полезной деятельности,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400" dirty="0">
                <a:latin typeface="+mn-lt"/>
              </a:rPr>
              <a:t>приучать к дисциплине,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400" dirty="0">
                <a:latin typeface="+mn-lt"/>
              </a:rPr>
              <a:t>заботиться о развитии и укреплении физического и психического здоровья,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400" dirty="0">
                <a:latin typeface="+mn-lt"/>
              </a:rPr>
              <a:t>стимулировать к осознанному выбору профессии.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Box 2"/>
          <p:cNvSpPr txBox="1">
            <a:spLocks noChangeArrowheads="1"/>
          </p:cNvSpPr>
          <p:nvPr/>
        </p:nvSpPr>
        <p:spPr bwMode="auto">
          <a:xfrm>
            <a:off x="609600" y="1268413"/>
            <a:ext cx="7920038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Verdana" pitchFamily="34" charset="0"/>
              </a:rPr>
              <a:t>Основы личностного развития человека закладываются в семье в раннем детстве. </a:t>
            </a:r>
          </a:p>
          <a:p>
            <a:pPr algn="ctr"/>
            <a:endParaRPr lang="ru-RU" sz="2400">
              <a:latin typeface="Verdana" pitchFamily="34" charset="0"/>
            </a:endParaRPr>
          </a:p>
          <a:p>
            <a:pPr algn="ctr"/>
            <a:endParaRPr lang="ru-RU" sz="2400">
              <a:latin typeface="Verdana" pitchFamily="34" charset="0"/>
            </a:endParaRPr>
          </a:p>
        </p:txBody>
      </p:sp>
      <p:pic>
        <p:nvPicPr>
          <p:cNvPr id="2150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3289300"/>
            <a:ext cx="303847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825" y="3106738"/>
            <a:ext cx="28575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Box 1"/>
          <p:cNvSpPr txBox="1">
            <a:spLocks noChangeArrowheads="1"/>
          </p:cNvSpPr>
          <p:nvPr/>
        </p:nvSpPr>
        <p:spPr bwMode="auto">
          <a:xfrm>
            <a:off x="611188" y="620713"/>
            <a:ext cx="7993062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Verdana" pitchFamily="34" charset="0"/>
              </a:rPr>
              <a:t>Если родители пользуются авторитетом у детей, показывают им образцы нравственной культуры и постоянной работы над собой, то слова родителей имеют большой вес и побуждают школьников добросовестно выполнять свои обязанности. </a:t>
            </a:r>
          </a:p>
          <a:p>
            <a:endParaRPr lang="ru-RU" sz="2400">
              <a:latin typeface="Verdana" pitchFamily="34" charset="0"/>
            </a:endParaRPr>
          </a:p>
          <a:p>
            <a:endParaRPr lang="ru-RU" sz="2400">
              <a:latin typeface="Verdana" pitchFamily="34" charset="0"/>
            </a:endParaRPr>
          </a:p>
          <a:p>
            <a:endParaRPr lang="ru-RU" sz="2400">
              <a:latin typeface="Verdana" pitchFamily="34" charset="0"/>
            </a:endParaRPr>
          </a:p>
          <a:p>
            <a:endParaRPr lang="ru-RU" sz="2400">
              <a:latin typeface="Verdana" pitchFamily="34" charset="0"/>
            </a:endParaRPr>
          </a:p>
          <a:p>
            <a:r>
              <a:rPr lang="ru-RU" sz="2400">
                <a:latin typeface="Verdana" pitchFamily="34" charset="0"/>
              </a:rPr>
              <a:t>Обстановка несогласия, недоброжелательности и нервозности формирует у детей плохое настроение с которым они идут в школу, где не могут сосредоточиться на материале и вымещают агрессию на других.  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9475" y="2820988"/>
            <a:ext cx="2005013" cy="150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62625" y="2651125"/>
            <a:ext cx="2381250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429</TotalTime>
  <Words>607</Words>
  <Application>Microsoft Office PowerPoint</Application>
  <PresentationFormat>Экран (4:3)</PresentationFormat>
  <Paragraphs>70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Аспект</vt:lpstr>
      <vt:lpstr>Семья и школа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Username</dc:creator>
  <cp:lastModifiedBy>User</cp:lastModifiedBy>
  <cp:revision>33</cp:revision>
  <cp:lastPrinted>2012-01-12T08:10:56Z</cp:lastPrinted>
  <dcterms:created xsi:type="dcterms:W3CDTF">2011-12-13T05:15:34Z</dcterms:created>
  <dcterms:modified xsi:type="dcterms:W3CDTF">2012-07-13T07:41:37Z</dcterms:modified>
</cp:coreProperties>
</file>