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256" r:id="rId2"/>
    <p:sldId id="274" r:id="rId3"/>
    <p:sldId id="262" r:id="rId4"/>
    <p:sldId id="267" r:id="rId5"/>
    <p:sldId id="263" r:id="rId6"/>
    <p:sldId id="264" r:id="rId7"/>
    <p:sldId id="265" r:id="rId8"/>
    <p:sldId id="266" r:id="rId9"/>
    <p:sldId id="259" r:id="rId10"/>
    <p:sldId id="260" r:id="rId11"/>
    <p:sldId id="257" r:id="rId12"/>
    <p:sldId id="258" r:id="rId13"/>
    <p:sldId id="261" r:id="rId14"/>
    <p:sldId id="268" r:id="rId15"/>
    <p:sldId id="269" r:id="rId16"/>
    <p:sldId id="273" r:id="rId17"/>
    <p:sldId id="272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B1534D-8D5E-41E5-AE2B-BF7119072B8E}" type="datetimeFigureOut">
              <a:rPr lang="ru-RU" smtClean="0"/>
              <a:t>26.03.2019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28B24A-94EA-4216-BD18-01397081CE9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3231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006643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40861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617F-A130-4239-9AA1-988FF3AD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07908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617F-A130-4239-9AA1-988FF3AD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95286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617F-A130-4239-9AA1-988FF3AD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9528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617F-A130-4239-9AA1-988FF3AD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95286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5F617F-A130-4239-9AA1-988FF3AD90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95286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11 класс</a:t>
            </a:r>
            <a:endParaRPr lang="ru-RU" sz="1400" i="1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89988" algn="r"/>
              </a:tabLst>
              <a:defRPr/>
            </a:pP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376238" y="795338"/>
            <a:ext cx="8464550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310718" y="301272"/>
            <a:ext cx="8376082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7004050" y="-20638"/>
            <a:ext cx="21336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82665-44D0-4BFA-AE9F-7CD3268802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03116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82564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60542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32194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66761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76700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4304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3791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85AF6-8DEA-48F5-90F4-0EF9AB4E58CD}" type="datetimeFigureOut">
              <a:rPr lang="ru-RU" smtClean="0"/>
              <a:pPr/>
              <a:t>26.03.2019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AD5C2-8234-49D5-8691-6D6E643C3A0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92640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kpolyakov.spb.ru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Применение динамического программирования при решении задач ЕГЭ по информатике</a:t>
            </a:r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211960" y="4221088"/>
            <a:ext cx="4680520" cy="17281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Кузнецова Валерия Викторовна,</a:t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lang="ru-RU" sz="2400" i="1" dirty="0" smtClean="0"/>
              <a:t>учитель информатики </a:t>
            </a:r>
            <a:br>
              <a:rPr lang="ru-RU" sz="2400" i="1" dirty="0" smtClean="0"/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МБОУ Гимназия №3 </a:t>
            </a:r>
            <a:b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b="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г. Архангельска</a:t>
            </a:r>
            <a:endParaRPr kumimoji="0" lang="ru-RU" sz="2400" b="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6237312"/>
            <a:ext cx="79193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/>
              <a:t>В презентации использованы материалы  К. Полякова </a:t>
            </a:r>
            <a:r>
              <a:rPr lang="en-US" i="1" dirty="0" smtClean="0">
                <a:hlinkClick r:id="rId2"/>
              </a:rPr>
              <a:t>http://kpolyakov.spb.ru</a:t>
            </a:r>
            <a:endParaRPr lang="ru-RU" i="1" dirty="0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732240" y="188640"/>
            <a:ext cx="2133600" cy="365125"/>
          </a:xfrm>
        </p:spPr>
        <p:txBody>
          <a:bodyPr/>
          <a:lstStyle/>
          <a:p>
            <a:pPr algn="ctr"/>
            <a:fld id="{27AD9C1F-EA98-4EB2-9BF0-B77E6A3A1EF7}" type="datetime1">
              <a:rPr lang="ru-RU" smtClean="0"/>
              <a:pPr algn="ctr"/>
              <a:t>26.03.2019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7713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548680"/>
            <a:ext cx="8229600" cy="4525963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None/>
            </a:pPr>
            <a:r>
              <a:rPr lang="ru-RU" dirty="0"/>
              <a:t>Исполнитель Июнь15 преобразует число на экране. У исполнителя есть две команды, которым присвоены номера:</a:t>
            </a:r>
          </a:p>
          <a:p>
            <a:pPr marL="0" indent="0">
              <a:buNone/>
            </a:pPr>
            <a:r>
              <a:rPr lang="ru-RU" b="1" dirty="0"/>
              <a:t>1. Прибавить 1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2. Прибавить 2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Программа для исполнителя Июнь15 – это последовательность команд. Сколько существует программ, для которых при исходном числе 5 результатом является число 15 и при этом траектория вычислений </a:t>
            </a:r>
            <a:r>
              <a:rPr lang="ru-RU" b="1" dirty="0"/>
              <a:t>содержит число 10</a:t>
            </a:r>
            <a:r>
              <a:rPr lang="ru-RU" dirty="0"/>
              <a:t>?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5157192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6</a:t>
            </a:r>
            <a:r>
              <a:rPr lang="ru-RU" sz="4000" dirty="0" smtClean="0"/>
              <a:t>4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396119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476672"/>
            <a:ext cx="8496944" cy="468052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dirty="0"/>
              <a:t>Исполнитель Июнь15 преобразует число на экране. У исполнителя есть две команды, которым присвоены номера:</a:t>
            </a:r>
          </a:p>
          <a:p>
            <a:pPr marL="1254125" indent="0" algn="just">
              <a:buNone/>
            </a:pPr>
            <a:r>
              <a:rPr lang="ru-RU" sz="2800" b="1" dirty="0"/>
              <a:t>1. Прибавить 1</a:t>
            </a:r>
            <a:endParaRPr lang="ru-RU" sz="2800" dirty="0"/>
          </a:p>
          <a:p>
            <a:pPr marL="1254125" indent="0" algn="just">
              <a:buNone/>
            </a:pPr>
            <a:r>
              <a:rPr lang="ru-RU" sz="2800" b="1" dirty="0"/>
              <a:t>2. Умножить на 2</a:t>
            </a:r>
            <a:endParaRPr lang="ru-RU" sz="2800" dirty="0"/>
          </a:p>
          <a:p>
            <a:pPr marL="0" indent="0" algn="just">
              <a:buNone/>
            </a:pPr>
            <a:r>
              <a:rPr lang="ru-RU" sz="2800" dirty="0"/>
              <a:t>Первая команда увеличивает число на экране на 1, вторая умножает его на 2. </a:t>
            </a:r>
            <a:endParaRPr lang="ru-RU" sz="2800" dirty="0" smtClean="0"/>
          </a:p>
          <a:p>
            <a:pPr marL="0" indent="0" algn="just">
              <a:buNone/>
            </a:pPr>
            <a:r>
              <a:rPr lang="ru-RU" sz="2800" dirty="0" smtClean="0"/>
              <a:t>Программа </a:t>
            </a:r>
            <a:r>
              <a:rPr lang="ru-RU" sz="2800" dirty="0"/>
              <a:t>для исполнителя Июнь15 – это последовательность команд. Сколько существует программ, для которых при исходном числе </a:t>
            </a:r>
            <a:r>
              <a:rPr lang="ru-RU" sz="2800" b="1" dirty="0"/>
              <a:t>2 </a:t>
            </a:r>
            <a:r>
              <a:rPr lang="ru-RU" sz="2800" dirty="0"/>
              <a:t>результатом является число </a:t>
            </a:r>
            <a:r>
              <a:rPr lang="ru-RU" sz="2800" b="1" dirty="0"/>
              <a:t>29</a:t>
            </a:r>
            <a:r>
              <a:rPr lang="ru-RU" sz="2800" dirty="0"/>
              <a:t> и при этом траектория вычислений </a:t>
            </a:r>
            <a:r>
              <a:rPr lang="ru-RU" sz="2800" b="1" dirty="0"/>
              <a:t>содержит число 14 и не содержит числа 25</a:t>
            </a:r>
            <a:r>
              <a:rPr lang="ru-RU" sz="2800" dirty="0"/>
              <a:t>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092280" y="6021288"/>
            <a:ext cx="15121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13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380714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548680"/>
            <a:ext cx="8496944" cy="4752528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buNone/>
            </a:pPr>
            <a:r>
              <a:rPr lang="ru-RU" dirty="0"/>
              <a:t>У исполнителя Удвоитель две команды, которым присвоены номера:</a:t>
            </a:r>
          </a:p>
          <a:p>
            <a:pPr marL="1254125" indent="0" algn="just">
              <a:buNone/>
            </a:pPr>
            <a:r>
              <a:rPr lang="ru-RU" b="1" dirty="0"/>
              <a:t>1. Прибавить 1</a:t>
            </a:r>
            <a:endParaRPr lang="ru-RU" dirty="0"/>
          </a:p>
          <a:p>
            <a:pPr marL="1254125" indent="0" algn="just">
              <a:buNone/>
            </a:pPr>
            <a:r>
              <a:rPr lang="ru-RU" b="1" dirty="0"/>
              <a:t>2. Умножить на 2</a:t>
            </a:r>
            <a:endParaRPr lang="ru-RU" dirty="0"/>
          </a:p>
          <a:p>
            <a:pPr marL="0" indent="0" algn="just">
              <a:buNone/>
            </a:pPr>
            <a:r>
              <a:rPr lang="ru-RU" dirty="0"/>
              <a:t>Первая команда увеличивает число на экране на 1, вторая умножает его на 2.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Программа </a:t>
            </a:r>
            <a:r>
              <a:rPr lang="ru-RU" dirty="0"/>
              <a:t>для исполнителя Удвоитель  – это </a:t>
            </a:r>
            <a:r>
              <a:rPr lang="ru-RU" dirty="0" smtClean="0"/>
              <a:t>последовательность </a:t>
            </a:r>
            <a:r>
              <a:rPr lang="ru-RU" dirty="0"/>
              <a:t>команд.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Сколько </a:t>
            </a:r>
            <a:r>
              <a:rPr lang="ru-RU" dirty="0"/>
              <a:t>существует программ, преобразующих число 4 в число 24, предпоследней командой которых является команда «1»?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56176" y="5157192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18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97672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76672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buNone/>
            </a:pPr>
            <a:r>
              <a:rPr lang="ru-RU" dirty="0"/>
              <a:t>Исполнитель U18 преобразует число, записанное на экране. У исполнителя есть три команды, которым присвоены номера:</a:t>
            </a:r>
          </a:p>
          <a:p>
            <a:pPr marL="0" indent="0">
              <a:buNone/>
            </a:pPr>
            <a:r>
              <a:rPr lang="ru-RU" b="1" dirty="0"/>
              <a:t>1. Вычесть 1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2. Вычесть 3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3. Взять остаток от деления на 4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Команда 3 выполняется только для чисел, больших, чем 4. Программа для исполнителя </a:t>
            </a:r>
            <a:r>
              <a:rPr lang="en-US" dirty="0"/>
              <a:t>U</a:t>
            </a:r>
            <a:r>
              <a:rPr lang="ru-RU" dirty="0"/>
              <a:t>18 – это последовательность команд. Сколько существует таких программ, которые исходное число 22 преобразуют в число 2?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5013176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/>
              <a:t>1566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221847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oxford.ru/uploads/tinymce_image/image/2291/theory2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84784"/>
            <a:ext cx="6552728" cy="26142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7584" y="908720"/>
            <a:ext cx="6139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404040"/>
                </a:solidFill>
                <a:latin typeface="Roboto"/>
              </a:rPr>
              <a:t>Сколько существует различных путей из города А в город К?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5157192"/>
            <a:ext cx="39212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A-Z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= K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A-B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+ K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A-C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+ K</a:t>
            </a:r>
            <a:r>
              <a:rPr lang="en-US" sz="2800" i="1" baseline="-25000" dirty="0" smtClean="0">
                <a:latin typeface="Times New Roman" pitchFamily="18" charset="0"/>
                <a:cs typeface="Times New Roman" pitchFamily="18" charset="0"/>
              </a:rPr>
              <a:t>A-D</a:t>
            </a:r>
            <a:endParaRPr lang="ru-RU" sz="2800" dirty="0"/>
          </a:p>
        </p:txBody>
      </p:sp>
      <p:sp>
        <p:nvSpPr>
          <p:cNvPr id="9" name="Овал 8"/>
          <p:cNvSpPr>
            <a:spLocks noChangeArrowheads="1"/>
          </p:cNvSpPr>
          <p:nvPr/>
        </p:nvSpPr>
        <p:spPr bwMode="auto">
          <a:xfrm>
            <a:off x="4246686" y="5157192"/>
            <a:ext cx="541338" cy="541337"/>
          </a:xfrm>
          <a:prstGeom prst="ellipse">
            <a:avLst/>
          </a:prstGeom>
          <a:solidFill>
            <a:srgbClr val="66FF66"/>
          </a:solidFill>
          <a:ln w="12700" algn="ctr">
            <a:noFill/>
            <a:round/>
            <a:headEnd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A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Овал 9"/>
          <p:cNvSpPr>
            <a:spLocks noChangeArrowheads="1"/>
          </p:cNvSpPr>
          <p:nvPr/>
        </p:nvSpPr>
        <p:spPr bwMode="auto">
          <a:xfrm>
            <a:off x="8279134" y="5085184"/>
            <a:ext cx="541338" cy="541337"/>
          </a:xfrm>
          <a:prstGeom prst="ellipse">
            <a:avLst/>
          </a:prstGeom>
          <a:solidFill>
            <a:srgbClr val="66FF66"/>
          </a:solidFill>
          <a:ln w="12700" algn="ctr">
            <a:noFill/>
            <a:round/>
            <a:headEnd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Z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1" name="Группа 41"/>
          <p:cNvGrpSpPr>
            <a:grpSpLocks/>
          </p:cNvGrpSpPr>
          <p:nvPr/>
        </p:nvGrpSpPr>
        <p:grpSpPr bwMode="auto">
          <a:xfrm>
            <a:off x="6694955" y="4437112"/>
            <a:ext cx="1584178" cy="864096"/>
            <a:chOff x="3911672" y="1410382"/>
            <a:chExt cx="1258817" cy="558120"/>
          </a:xfrm>
        </p:grpSpPr>
        <p:grpSp>
          <p:nvGrpSpPr>
            <p:cNvPr id="12" name="Группа 17"/>
            <p:cNvGrpSpPr>
              <a:grpSpLocks/>
            </p:cNvGrpSpPr>
            <p:nvPr/>
          </p:nvGrpSpPr>
          <p:grpSpPr bwMode="auto">
            <a:xfrm flipH="1">
              <a:off x="3911672" y="1416724"/>
              <a:ext cx="1258817" cy="551778"/>
              <a:chOff x="1316038" y="1645180"/>
              <a:chExt cx="1258815" cy="551631"/>
            </a:xfrm>
          </p:grpSpPr>
          <p:sp>
            <p:nvSpPr>
              <p:cNvPr id="14" name="Полилиния 6"/>
              <p:cNvSpPr>
                <a:spLocks/>
              </p:cNvSpPr>
              <p:nvPr/>
            </p:nvSpPr>
            <p:spPr bwMode="auto">
              <a:xfrm>
                <a:off x="1316038" y="1871328"/>
                <a:ext cx="801063" cy="325483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" name="Скругленный прямоугольник 14"/>
              <p:cNvSpPr>
                <a:spLocks noChangeArrowheads="1"/>
              </p:cNvSpPr>
              <p:nvPr/>
            </p:nvSpPr>
            <p:spPr bwMode="auto">
              <a:xfrm>
                <a:off x="2117102" y="1645180"/>
                <a:ext cx="457751" cy="319143"/>
              </a:xfrm>
              <a:prstGeom prst="roundRect">
                <a:avLst>
                  <a:gd name="adj" fmla="val 16667"/>
                </a:avLst>
              </a:prstGeom>
              <a:solidFill>
                <a:srgbClr val="E6E6FF"/>
              </a:solidFill>
              <a:ln w="12700" algn="ctr">
                <a:noFill/>
                <a:round/>
                <a:headEnd/>
                <a:tailEnd type="triangle" w="lg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36000" rIns="0" bIns="0"/>
              <a:lstStyle/>
              <a:p>
                <a:pPr algn="ctr">
                  <a:defRPr/>
                </a:pPr>
                <a:r>
                  <a:rPr lang="en-US" sz="2600" b="1" dirty="0" smtClean="0">
                    <a:latin typeface="Courier New" pitchFamily="49" charset="0"/>
                    <a:cs typeface="Courier New" pitchFamily="49" charset="0"/>
                  </a:rPr>
                  <a:t>C</a:t>
                </a:r>
                <a:endParaRPr lang="ru-RU" sz="2600" b="1" dirty="0"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3" name="Прямоугольник 16"/>
            <p:cNvSpPr>
              <a:spLocks noChangeArrowheads="1"/>
            </p:cNvSpPr>
            <p:nvPr/>
          </p:nvSpPr>
          <p:spPr bwMode="auto">
            <a:xfrm>
              <a:off x="4684713" y="1410382"/>
              <a:ext cx="184688" cy="36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>
                <a:solidFill>
                  <a:srgbClr val="0000FF"/>
                </a:solidFill>
              </a:endParaRPr>
            </a:p>
          </p:txBody>
        </p:sp>
      </p:grpSp>
      <p:sp>
        <p:nvSpPr>
          <p:cNvPr id="16" name="Полилиния 15"/>
          <p:cNvSpPr/>
          <p:nvPr/>
        </p:nvSpPr>
        <p:spPr>
          <a:xfrm>
            <a:off x="4757377" y="4469302"/>
            <a:ext cx="1865573" cy="693018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5573"/>
              <a:gd name="connsiteY0" fmla="*/ 693018 h 693018"/>
              <a:gd name="connsiteX1" fmla="*/ 452387 w 1865573"/>
              <a:gd name="connsiteY1" fmla="*/ 96252 h 693018"/>
              <a:gd name="connsiteX2" fmla="*/ 1106905 w 1865573"/>
              <a:gd name="connsiteY2" fmla="*/ 115503 h 693018"/>
              <a:gd name="connsiteX3" fmla="*/ 1865573 w 1865573"/>
              <a:gd name="connsiteY3" fmla="*/ 399858 h 6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5573" h="693018">
                <a:moveTo>
                  <a:pt x="0" y="693018"/>
                </a:moveTo>
                <a:cubicBezTo>
                  <a:pt x="133951" y="442761"/>
                  <a:pt x="267903" y="192505"/>
                  <a:pt x="452387" y="96252"/>
                </a:cubicBezTo>
                <a:cubicBezTo>
                  <a:pt x="636871" y="0"/>
                  <a:pt x="1106905" y="115503"/>
                  <a:pt x="1106905" y="115503"/>
                </a:cubicBezTo>
                <a:lnTo>
                  <a:pt x="1865573" y="399858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4750742" y="4768639"/>
            <a:ext cx="1862306" cy="388553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306" h="388553">
                <a:moveTo>
                  <a:pt x="0" y="388553"/>
                </a:moveTo>
                <a:cubicBezTo>
                  <a:pt x="133951" y="138296"/>
                  <a:pt x="327910" y="105514"/>
                  <a:pt x="524395" y="52757"/>
                </a:cubicBezTo>
                <a:cubicBezTo>
                  <a:pt x="720880" y="0"/>
                  <a:pt x="1178913" y="72008"/>
                  <a:pt x="1178913" y="72008"/>
                </a:cubicBezTo>
                <a:lnTo>
                  <a:pt x="1862306" y="91258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олилиния 17"/>
          <p:cNvSpPr/>
          <p:nvPr/>
        </p:nvSpPr>
        <p:spPr>
          <a:xfrm>
            <a:off x="4766015" y="4869159"/>
            <a:ext cx="1784927" cy="360041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15391 w 1877697"/>
              <a:gd name="connsiteY0" fmla="*/ 444519 h 444519"/>
              <a:gd name="connsiteX1" fmla="*/ 87399 w 1877697"/>
              <a:gd name="connsiteY1" fmla="*/ 55966 h 444519"/>
              <a:gd name="connsiteX2" fmla="*/ 539786 w 1877697"/>
              <a:gd name="connsiteY2" fmla="*/ 108723 h 444519"/>
              <a:gd name="connsiteX3" fmla="*/ 1194304 w 1877697"/>
              <a:gd name="connsiteY3" fmla="*/ 127974 h 444519"/>
              <a:gd name="connsiteX4" fmla="*/ 1877697 w 1877697"/>
              <a:gd name="connsiteY4" fmla="*/ 147224 h 444519"/>
              <a:gd name="connsiteX0" fmla="*/ 15391 w 2031616"/>
              <a:gd name="connsiteY0" fmla="*/ 676585 h 676585"/>
              <a:gd name="connsiteX1" fmla="*/ 87399 w 2031616"/>
              <a:gd name="connsiteY1" fmla="*/ 288032 h 676585"/>
              <a:gd name="connsiteX2" fmla="*/ 539786 w 2031616"/>
              <a:gd name="connsiteY2" fmla="*/ 340789 h 676585"/>
              <a:gd name="connsiteX3" fmla="*/ 1194304 w 2031616"/>
              <a:gd name="connsiteY3" fmla="*/ 360040 h 676585"/>
              <a:gd name="connsiteX4" fmla="*/ 2031616 w 2031616"/>
              <a:gd name="connsiteY4" fmla="*/ 0 h 676585"/>
              <a:gd name="connsiteX0" fmla="*/ 0 w 2016225"/>
              <a:gd name="connsiteY0" fmla="*/ 676585 h 676585"/>
              <a:gd name="connsiteX1" fmla="*/ 202283 w 2016225"/>
              <a:gd name="connsiteY1" fmla="*/ 541266 h 676585"/>
              <a:gd name="connsiteX2" fmla="*/ 524395 w 2016225"/>
              <a:gd name="connsiteY2" fmla="*/ 340789 h 676585"/>
              <a:gd name="connsiteX3" fmla="*/ 1178913 w 2016225"/>
              <a:gd name="connsiteY3" fmla="*/ 360040 h 676585"/>
              <a:gd name="connsiteX4" fmla="*/ 2016225 w 2016225"/>
              <a:gd name="connsiteY4" fmla="*/ 0 h 676585"/>
              <a:gd name="connsiteX0" fmla="*/ 0 w 1798552"/>
              <a:gd name="connsiteY0" fmla="*/ 676587 h 676587"/>
              <a:gd name="connsiteX1" fmla="*/ 202283 w 1798552"/>
              <a:gd name="connsiteY1" fmla="*/ 541268 h 676587"/>
              <a:gd name="connsiteX2" fmla="*/ 524395 w 1798552"/>
              <a:gd name="connsiteY2" fmla="*/ 340791 h 676587"/>
              <a:gd name="connsiteX3" fmla="*/ 1178913 w 1798552"/>
              <a:gd name="connsiteY3" fmla="*/ 360042 h 676587"/>
              <a:gd name="connsiteX4" fmla="*/ 1798552 w 1798552"/>
              <a:gd name="connsiteY4" fmla="*/ 0 h 6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8552" h="676587">
                <a:moveTo>
                  <a:pt x="0" y="676587"/>
                </a:moveTo>
                <a:cubicBezTo>
                  <a:pt x="1106" y="675247"/>
                  <a:pt x="114884" y="597234"/>
                  <a:pt x="202283" y="541268"/>
                </a:cubicBezTo>
                <a:cubicBezTo>
                  <a:pt x="289682" y="485302"/>
                  <a:pt x="361623" y="370995"/>
                  <a:pt x="524395" y="340791"/>
                </a:cubicBezTo>
                <a:cubicBezTo>
                  <a:pt x="687167" y="310587"/>
                  <a:pt x="1178913" y="360042"/>
                  <a:pt x="1178913" y="360042"/>
                </a:cubicBezTo>
                <a:lnTo>
                  <a:pt x="1798552" y="0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0" name="Группа 16"/>
          <p:cNvGrpSpPr>
            <a:grpSpLocks/>
          </p:cNvGrpSpPr>
          <p:nvPr/>
        </p:nvGrpSpPr>
        <p:grpSpPr bwMode="auto">
          <a:xfrm flipH="1">
            <a:off x="6694958" y="5445224"/>
            <a:ext cx="1584176" cy="576064"/>
            <a:chOff x="1316039" y="2320783"/>
            <a:chExt cx="1246764" cy="576163"/>
          </a:xfrm>
        </p:grpSpPr>
        <p:sp>
          <p:nvSpPr>
            <p:cNvPr id="24" name="Скругленный прямоугольник 8"/>
            <p:cNvSpPr>
              <a:spLocks noChangeArrowheads="1"/>
            </p:cNvSpPr>
            <p:nvPr/>
          </p:nvSpPr>
          <p:spPr bwMode="auto">
            <a:xfrm>
              <a:off x="2109434" y="2320783"/>
              <a:ext cx="453369" cy="576163"/>
            </a:xfrm>
            <a:prstGeom prst="roundRect">
              <a:avLst>
                <a:gd name="adj" fmla="val 16667"/>
              </a:avLst>
            </a:prstGeom>
            <a:solidFill>
              <a:srgbClr val="E6E6FF"/>
            </a:solidFill>
            <a:ln w="12700" algn="ctr">
              <a:noFill/>
              <a:round/>
              <a:headEnd/>
              <a:tailEnd type="triangle" w="lg" len="lg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36000" rIns="0" bIns="0"/>
            <a:lstStyle/>
            <a:p>
              <a:pPr algn="ctr">
                <a:defRPr/>
              </a:pPr>
              <a:r>
                <a:rPr lang="en-US" sz="2600" b="1" dirty="0" smtClean="0">
                  <a:latin typeface="Courier New" pitchFamily="49" charset="0"/>
                  <a:cs typeface="Courier New" pitchFamily="49" charset="0"/>
                </a:rPr>
                <a:t>D</a:t>
              </a:r>
              <a:endParaRPr lang="ru-RU" sz="2600" b="1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23" name="Полилиния 15"/>
            <p:cNvSpPr>
              <a:spLocks/>
            </p:cNvSpPr>
            <p:nvPr/>
          </p:nvSpPr>
          <p:spPr bwMode="auto">
            <a:xfrm flipV="1">
              <a:off x="1316039" y="2428874"/>
              <a:ext cx="793395" cy="252011"/>
            </a:xfrm>
            <a:custGeom>
              <a:avLst/>
              <a:gdLst>
                <a:gd name="T0" fmla="*/ 122 w 1799617"/>
                <a:gd name="T1" fmla="*/ 0 h 437745"/>
                <a:gd name="T2" fmla="*/ 0 w 1799617"/>
                <a:gd name="T3" fmla="*/ 61913 h 437745"/>
                <a:gd name="T4" fmla="*/ 0 60000 65536"/>
                <a:gd name="T5" fmla="*/ 0 60000 65536"/>
                <a:gd name="T6" fmla="*/ 0 w 1799617"/>
                <a:gd name="T7" fmla="*/ 0 h 437745"/>
                <a:gd name="T8" fmla="*/ 1799617 w 1799617"/>
                <a:gd name="T9" fmla="*/ 437745 h 43774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799617" h="437745">
                  <a:moveTo>
                    <a:pt x="1799617" y="0"/>
                  </a:moveTo>
                  <a:lnTo>
                    <a:pt x="0" y="437745"/>
                  </a:lnTo>
                </a:path>
              </a:pathLst>
            </a:custGeom>
            <a:noFill/>
            <a:ln w="9525" algn="ctr">
              <a:solidFill>
                <a:schemeClr val="tx1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" name="Полилиния 26"/>
          <p:cNvSpPr/>
          <p:nvPr/>
        </p:nvSpPr>
        <p:spPr>
          <a:xfrm flipV="1">
            <a:off x="4750742" y="5394912"/>
            <a:ext cx="2009589" cy="271462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5573"/>
              <a:gd name="connsiteY0" fmla="*/ 693018 h 693018"/>
              <a:gd name="connsiteX1" fmla="*/ 452387 w 1865573"/>
              <a:gd name="connsiteY1" fmla="*/ 96252 h 693018"/>
              <a:gd name="connsiteX2" fmla="*/ 1106905 w 1865573"/>
              <a:gd name="connsiteY2" fmla="*/ 115503 h 693018"/>
              <a:gd name="connsiteX3" fmla="*/ 1865573 w 1865573"/>
              <a:gd name="connsiteY3" fmla="*/ 399858 h 693018"/>
              <a:gd name="connsiteX0" fmla="*/ 0 w 1865573"/>
              <a:gd name="connsiteY0" fmla="*/ 577515 h 577515"/>
              <a:gd name="connsiteX1" fmla="*/ 648072 w 1865573"/>
              <a:gd name="connsiteY1" fmla="*/ 289483 h 577515"/>
              <a:gd name="connsiteX2" fmla="*/ 1106905 w 1865573"/>
              <a:gd name="connsiteY2" fmla="*/ 0 h 577515"/>
              <a:gd name="connsiteX3" fmla="*/ 1865573 w 1865573"/>
              <a:gd name="connsiteY3" fmla="*/ 284355 h 577515"/>
              <a:gd name="connsiteX0" fmla="*/ 0 w 1865573"/>
              <a:gd name="connsiteY0" fmla="*/ 360041 h 360041"/>
              <a:gd name="connsiteX1" fmla="*/ 648072 w 1865573"/>
              <a:gd name="connsiteY1" fmla="*/ 72009 h 360041"/>
              <a:gd name="connsiteX2" fmla="*/ 1152128 w 1865573"/>
              <a:gd name="connsiteY2" fmla="*/ 0 h 360041"/>
              <a:gd name="connsiteX3" fmla="*/ 1865573 w 1865573"/>
              <a:gd name="connsiteY3" fmla="*/ 66881 h 360041"/>
              <a:gd name="connsiteX0" fmla="*/ 0 w 1865573"/>
              <a:gd name="connsiteY0" fmla="*/ 432048 h 432048"/>
              <a:gd name="connsiteX1" fmla="*/ 648072 w 1865573"/>
              <a:gd name="connsiteY1" fmla="*/ 72009 h 432048"/>
              <a:gd name="connsiteX2" fmla="*/ 1152128 w 1865573"/>
              <a:gd name="connsiteY2" fmla="*/ 0 h 432048"/>
              <a:gd name="connsiteX3" fmla="*/ 1865573 w 1865573"/>
              <a:gd name="connsiteY3" fmla="*/ 66881 h 432048"/>
              <a:gd name="connsiteX0" fmla="*/ 0 w 1865573"/>
              <a:gd name="connsiteY0" fmla="*/ 432048 h 432048"/>
              <a:gd name="connsiteX1" fmla="*/ 648072 w 1865573"/>
              <a:gd name="connsiteY1" fmla="*/ 72009 h 432048"/>
              <a:gd name="connsiteX2" fmla="*/ 1152128 w 1865573"/>
              <a:gd name="connsiteY2" fmla="*/ 0 h 432048"/>
              <a:gd name="connsiteX3" fmla="*/ 1865573 w 1865573"/>
              <a:gd name="connsiteY3" fmla="*/ 66881 h 432048"/>
              <a:gd name="connsiteX0" fmla="*/ 0 w 2009589"/>
              <a:gd name="connsiteY0" fmla="*/ 145602 h 145602"/>
              <a:gd name="connsiteX1" fmla="*/ 792088 w 2009589"/>
              <a:gd name="connsiteY1" fmla="*/ 73595 h 145602"/>
              <a:gd name="connsiteX2" fmla="*/ 1296144 w 2009589"/>
              <a:gd name="connsiteY2" fmla="*/ 1586 h 145602"/>
              <a:gd name="connsiteX3" fmla="*/ 2009589 w 2009589"/>
              <a:gd name="connsiteY3" fmla="*/ 68467 h 145602"/>
              <a:gd name="connsiteX0" fmla="*/ 0 w 2009589"/>
              <a:gd name="connsiteY0" fmla="*/ 144016 h 338343"/>
              <a:gd name="connsiteX1" fmla="*/ 792088 w 2009589"/>
              <a:gd name="connsiteY1" fmla="*/ 72009 h 338343"/>
              <a:gd name="connsiteX2" fmla="*/ 1296144 w 2009589"/>
              <a:gd name="connsiteY2" fmla="*/ 0 h 338343"/>
              <a:gd name="connsiteX3" fmla="*/ 2009589 w 2009589"/>
              <a:gd name="connsiteY3" fmla="*/ 66881 h 338343"/>
              <a:gd name="connsiteX0" fmla="*/ 0 w 2009589"/>
              <a:gd name="connsiteY0" fmla="*/ 144016 h 338343"/>
              <a:gd name="connsiteX1" fmla="*/ 864096 w 2009589"/>
              <a:gd name="connsiteY1" fmla="*/ 288031 h 338343"/>
              <a:gd name="connsiteX2" fmla="*/ 1296144 w 2009589"/>
              <a:gd name="connsiteY2" fmla="*/ 0 h 338343"/>
              <a:gd name="connsiteX3" fmla="*/ 2009589 w 2009589"/>
              <a:gd name="connsiteY3" fmla="*/ 66881 h 338343"/>
              <a:gd name="connsiteX0" fmla="*/ 0 w 2009589"/>
              <a:gd name="connsiteY0" fmla="*/ 77135 h 271462"/>
              <a:gd name="connsiteX1" fmla="*/ 864096 w 2009589"/>
              <a:gd name="connsiteY1" fmla="*/ 221150 h 271462"/>
              <a:gd name="connsiteX2" fmla="*/ 1368152 w 2009589"/>
              <a:gd name="connsiteY2" fmla="*/ 149142 h 271462"/>
              <a:gd name="connsiteX3" fmla="*/ 2009589 w 2009589"/>
              <a:gd name="connsiteY3" fmla="*/ 0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589" h="271462">
                <a:moveTo>
                  <a:pt x="0" y="77135"/>
                </a:moveTo>
                <a:cubicBezTo>
                  <a:pt x="413911" y="271462"/>
                  <a:pt x="636071" y="209149"/>
                  <a:pt x="864096" y="221150"/>
                </a:cubicBezTo>
                <a:cubicBezTo>
                  <a:pt x="1092121" y="233151"/>
                  <a:pt x="1368152" y="149142"/>
                  <a:pt x="1368152" y="149142"/>
                </a:cubicBezTo>
                <a:lnTo>
                  <a:pt x="2009589" y="0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олилиния 27"/>
          <p:cNvSpPr/>
          <p:nvPr/>
        </p:nvSpPr>
        <p:spPr>
          <a:xfrm flipV="1">
            <a:off x="4750742" y="5661248"/>
            <a:ext cx="2016224" cy="388553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0 w 2016224"/>
              <a:gd name="connsiteY0" fmla="*/ 388553 h 388553"/>
              <a:gd name="connsiteX1" fmla="*/ 524395 w 2016224"/>
              <a:gd name="connsiteY1" fmla="*/ 52757 h 388553"/>
              <a:gd name="connsiteX2" fmla="*/ 1178913 w 2016224"/>
              <a:gd name="connsiteY2" fmla="*/ 72008 h 388553"/>
              <a:gd name="connsiteX3" fmla="*/ 2016224 w 2016224"/>
              <a:gd name="connsiteY3" fmla="*/ 244537 h 38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6224" h="388553">
                <a:moveTo>
                  <a:pt x="0" y="388553"/>
                </a:moveTo>
                <a:cubicBezTo>
                  <a:pt x="133951" y="138296"/>
                  <a:pt x="327910" y="105514"/>
                  <a:pt x="524395" y="52757"/>
                </a:cubicBezTo>
                <a:cubicBezTo>
                  <a:pt x="720880" y="0"/>
                  <a:pt x="1178913" y="72008"/>
                  <a:pt x="1178913" y="72008"/>
                </a:cubicBezTo>
                <a:lnTo>
                  <a:pt x="2016224" y="244537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олилиния 28"/>
          <p:cNvSpPr/>
          <p:nvPr/>
        </p:nvSpPr>
        <p:spPr>
          <a:xfrm flipV="1">
            <a:off x="4750743" y="5589240"/>
            <a:ext cx="2016224" cy="194764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15391 w 1877697"/>
              <a:gd name="connsiteY0" fmla="*/ 444519 h 444519"/>
              <a:gd name="connsiteX1" fmla="*/ 87399 w 1877697"/>
              <a:gd name="connsiteY1" fmla="*/ 55966 h 444519"/>
              <a:gd name="connsiteX2" fmla="*/ 539786 w 1877697"/>
              <a:gd name="connsiteY2" fmla="*/ 108723 h 444519"/>
              <a:gd name="connsiteX3" fmla="*/ 1194304 w 1877697"/>
              <a:gd name="connsiteY3" fmla="*/ 127974 h 444519"/>
              <a:gd name="connsiteX4" fmla="*/ 1877697 w 1877697"/>
              <a:gd name="connsiteY4" fmla="*/ 147224 h 444519"/>
              <a:gd name="connsiteX0" fmla="*/ 15391 w 2031616"/>
              <a:gd name="connsiteY0" fmla="*/ 676585 h 676585"/>
              <a:gd name="connsiteX1" fmla="*/ 87399 w 2031616"/>
              <a:gd name="connsiteY1" fmla="*/ 288032 h 676585"/>
              <a:gd name="connsiteX2" fmla="*/ 539786 w 2031616"/>
              <a:gd name="connsiteY2" fmla="*/ 340789 h 676585"/>
              <a:gd name="connsiteX3" fmla="*/ 1194304 w 2031616"/>
              <a:gd name="connsiteY3" fmla="*/ 360040 h 676585"/>
              <a:gd name="connsiteX4" fmla="*/ 2031616 w 2031616"/>
              <a:gd name="connsiteY4" fmla="*/ 0 h 676585"/>
              <a:gd name="connsiteX0" fmla="*/ 0 w 2016225"/>
              <a:gd name="connsiteY0" fmla="*/ 676585 h 676585"/>
              <a:gd name="connsiteX1" fmla="*/ 202283 w 2016225"/>
              <a:gd name="connsiteY1" fmla="*/ 541266 h 676585"/>
              <a:gd name="connsiteX2" fmla="*/ 524395 w 2016225"/>
              <a:gd name="connsiteY2" fmla="*/ 340789 h 676585"/>
              <a:gd name="connsiteX3" fmla="*/ 1178913 w 2016225"/>
              <a:gd name="connsiteY3" fmla="*/ 360040 h 676585"/>
              <a:gd name="connsiteX4" fmla="*/ 2016225 w 2016225"/>
              <a:gd name="connsiteY4" fmla="*/ 0 h 676585"/>
              <a:gd name="connsiteX0" fmla="*/ 0 w 1798552"/>
              <a:gd name="connsiteY0" fmla="*/ 676587 h 676587"/>
              <a:gd name="connsiteX1" fmla="*/ 202283 w 1798552"/>
              <a:gd name="connsiteY1" fmla="*/ 541268 h 676587"/>
              <a:gd name="connsiteX2" fmla="*/ 524395 w 1798552"/>
              <a:gd name="connsiteY2" fmla="*/ 340791 h 676587"/>
              <a:gd name="connsiteX3" fmla="*/ 1178913 w 1798552"/>
              <a:gd name="connsiteY3" fmla="*/ 360042 h 676587"/>
              <a:gd name="connsiteX4" fmla="*/ 1798552 w 1798552"/>
              <a:gd name="connsiteY4" fmla="*/ 0 h 676587"/>
              <a:gd name="connsiteX0" fmla="*/ 0 w 2031615"/>
              <a:gd name="connsiteY0" fmla="*/ 365999 h 365999"/>
              <a:gd name="connsiteX1" fmla="*/ 202283 w 2031615"/>
              <a:gd name="connsiteY1" fmla="*/ 230680 h 365999"/>
              <a:gd name="connsiteX2" fmla="*/ 524395 w 2031615"/>
              <a:gd name="connsiteY2" fmla="*/ 30203 h 365999"/>
              <a:gd name="connsiteX3" fmla="*/ 1178913 w 2031615"/>
              <a:gd name="connsiteY3" fmla="*/ 49454 h 365999"/>
              <a:gd name="connsiteX4" fmla="*/ 2031615 w 2031615"/>
              <a:gd name="connsiteY4" fmla="*/ 95365 h 36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615" h="365999">
                <a:moveTo>
                  <a:pt x="0" y="365999"/>
                </a:moveTo>
                <a:cubicBezTo>
                  <a:pt x="1106" y="364659"/>
                  <a:pt x="114884" y="286646"/>
                  <a:pt x="202283" y="230680"/>
                </a:cubicBezTo>
                <a:cubicBezTo>
                  <a:pt x="289682" y="174714"/>
                  <a:pt x="361623" y="60407"/>
                  <a:pt x="524395" y="30203"/>
                </a:cubicBezTo>
                <a:cubicBezTo>
                  <a:pt x="687167" y="-1"/>
                  <a:pt x="1178913" y="49454"/>
                  <a:pt x="1178913" y="49454"/>
                </a:cubicBezTo>
                <a:lnTo>
                  <a:pt x="2031615" y="95365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олилиния 29"/>
          <p:cNvSpPr/>
          <p:nvPr/>
        </p:nvSpPr>
        <p:spPr>
          <a:xfrm flipV="1">
            <a:off x="4750742" y="5733256"/>
            <a:ext cx="1944216" cy="724591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0 w 2016224"/>
              <a:gd name="connsiteY0" fmla="*/ 388553 h 388553"/>
              <a:gd name="connsiteX1" fmla="*/ 524395 w 2016224"/>
              <a:gd name="connsiteY1" fmla="*/ 52757 h 388553"/>
              <a:gd name="connsiteX2" fmla="*/ 1178913 w 2016224"/>
              <a:gd name="connsiteY2" fmla="*/ 72008 h 388553"/>
              <a:gd name="connsiteX3" fmla="*/ 2016224 w 2016224"/>
              <a:gd name="connsiteY3" fmla="*/ 244537 h 388553"/>
              <a:gd name="connsiteX0" fmla="*/ 0 w 2016224"/>
              <a:gd name="connsiteY0" fmla="*/ 724591 h 724591"/>
              <a:gd name="connsiteX1" fmla="*/ 524395 w 2016224"/>
              <a:gd name="connsiteY1" fmla="*/ 100763 h 724591"/>
              <a:gd name="connsiteX2" fmla="*/ 1178913 w 2016224"/>
              <a:gd name="connsiteY2" fmla="*/ 120014 h 724591"/>
              <a:gd name="connsiteX3" fmla="*/ 2016224 w 2016224"/>
              <a:gd name="connsiteY3" fmla="*/ 292543 h 724591"/>
              <a:gd name="connsiteX0" fmla="*/ 0 w 1944216"/>
              <a:gd name="connsiteY0" fmla="*/ 724591 h 724591"/>
              <a:gd name="connsiteX1" fmla="*/ 524395 w 1944216"/>
              <a:gd name="connsiteY1" fmla="*/ 100763 h 724591"/>
              <a:gd name="connsiteX2" fmla="*/ 1178913 w 1944216"/>
              <a:gd name="connsiteY2" fmla="*/ 120014 h 724591"/>
              <a:gd name="connsiteX3" fmla="*/ 1944216 w 1944216"/>
              <a:gd name="connsiteY3" fmla="*/ 580575 h 72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216" h="724591">
                <a:moveTo>
                  <a:pt x="0" y="724591"/>
                </a:moveTo>
                <a:cubicBezTo>
                  <a:pt x="133951" y="474334"/>
                  <a:pt x="327910" y="201526"/>
                  <a:pt x="524395" y="100763"/>
                </a:cubicBezTo>
                <a:cubicBezTo>
                  <a:pt x="720881" y="0"/>
                  <a:pt x="1178913" y="120014"/>
                  <a:pt x="1178913" y="120014"/>
                </a:cubicBezTo>
                <a:lnTo>
                  <a:pt x="1944216" y="580575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1" name="Группа 41"/>
          <p:cNvGrpSpPr>
            <a:grpSpLocks/>
          </p:cNvGrpSpPr>
          <p:nvPr/>
        </p:nvGrpSpPr>
        <p:grpSpPr bwMode="auto">
          <a:xfrm>
            <a:off x="6478935" y="3573016"/>
            <a:ext cx="1944215" cy="1584176"/>
            <a:chOff x="3911673" y="1410382"/>
            <a:chExt cx="1544909" cy="1023220"/>
          </a:xfrm>
        </p:grpSpPr>
        <p:grpSp>
          <p:nvGrpSpPr>
            <p:cNvPr id="32" name="Группа 17"/>
            <p:cNvGrpSpPr>
              <a:grpSpLocks/>
            </p:cNvGrpSpPr>
            <p:nvPr/>
          </p:nvGrpSpPr>
          <p:grpSpPr bwMode="auto">
            <a:xfrm flipH="1">
              <a:off x="3911673" y="1416724"/>
              <a:ext cx="1544909" cy="1016878"/>
              <a:chOff x="1029946" y="1645180"/>
              <a:chExt cx="1544907" cy="1016607"/>
            </a:xfrm>
          </p:grpSpPr>
          <p:sp>
            <p:nvSpPr>
              <p:cNvPr id="34" name="Полилиния 6"/>
              <p:cNvSpPr>
                <a:spLocks/>
              </p:cNvSpPr>
              <p:nvPr/>
            </p:nvSpPr>
            <p:spPr bwMode="auto">
              <a:xfrm>
                <a:off x="1029946" y="1871328"/>
                <a:ext cx="1087155" cy="790459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5" name="Скругленный прямоугольник 34"/>
              <p:cNvSpPr>
                <a:spLocks noChangeArrowheads="1"/>
              </p:cNvSpPr>
              <p:nvPr/>
            </p:nvSpPr>
            <p:spPr bwMode="auto">
              <a:xfrm>
                <a:off x="2117102" y="1645180"/>
                <a:ext cx="457751" cy="319143"/>
              </a:xfrm>
              <a:prstGeom prst="roundRect">
                <a:avLst>
                  <a:gd name="adj" fmla="val 16667"/>
                </a:avLst>
              </a:prstGeom>
              <a:solidFill>
                <a:srgbClr val="E6E6FF"/>
              </a:solidFill>
              <a:ln w="12700" algn="ctr">
                <a:noFill/>
                <a:round/>
                <a:headEnd/>
                <a:tailEnd type="triangle" w="lg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36000" rIns="0" bIns="0"/>
              <a:lstStyle/>
              <a:p>
                <a:pPr algn="ctr">
                  <a:defRPr/>
                </a:pPr>
                <a:r>
                  <a:rPr lang="en-US" sz="2600" b="1" dirty="0" smtClean="0">
                    <a:latin typeface="Courier New" pitchFamily="49" charset="0"/>
                    <a:cs typeface="Courier New" pitchFamily="49" charset="0"/>
                  </a:rPr>
                  <a:t>B</a:t>
                </a:r>
                <a:endParaRPr lang="ru-RU" sz="2600" b="1" dirty="0"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33" name="Прямоугольник 16"/>
            <p:cNvSpPr>
              <a:spLocks noChangeArrowheads="1"/>
            </p:cNvSpPr>
            <p:nvPr/>
          </p:nvSpPr>
          <p:spPr bwMode="auto">
            <a:xfrm>
              <a:off x="4684713" y="1410382"/>
              <a:ext cx="184688" cy="3688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 dirty="0">
                <a:solidFill>
                  <a:srgbClr val="0000FF"/>
                </a:solidFill>
              </a:endParaRPr>
            </a:p>
          </p:txBody>
        </p:sp>
      </p:grpSp>
      <p:sp>
        <p:nvSpPr>
          <p:cNvPr id="36" name="Полилиния 35"/>
          <p:cNvSpPr/>
          <p:nvPr/>
        </p:nvSpPr>
        <p:spPr>
          <a:xfrm>
            <a:off x="4071177" y="3237220"/>
            <a:ext cx="2473130" cy="1919972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5573"/>
              <a:gd name="connsiteY0" fmla="*/ 693018 h 693018"/>
              <a:gd name="connsiteX1" fmla="*/ 452387 w 1865573"/>
              <a:gd name="connsiteY1" fmla="*/ 96252 h 693018"/>
              <a:gd name="connsiteX2" fmla="*/ 1106905 w 1865573"/>
              <a:gd name="connsiteY2" fmla="*/ 115503 h 693018"/>
              <a:gd name="connsiteX3" fmla="*/ 1865573 w 1865573"/>
              <a:gd name="connsiteY3" fmla="*/ 399858 h 693018"/>
              <a:gd name="connsiteX0" fmla="*/ 0 w 2081597"/>
              <a:gd name="connsiteY0" fmla="*/ 1900722 h 1900722"/>
              <a:gd name="connsiteX1" fmla="*/ 668411 w 2081597"/>
              <a:gd name="connsiteY1" fmla="*/ 268782 h 1900722"/>
              <a:gd name="connsiteX2" fmla="*/ 1322929 w 2081597"/>
              <a:gd name="connsiteY2" fmla="*/ 288033 h 1900722"/>
              <a:gd name="connsiteX3" fmla="*/ 2081597 w 2081597"/>
              <a:gd name="connsiteY3" fmla="*/ 572388 h 1900722"/>
              <a:gd name="connsiteX0" fmla="*/ 391533 w 2473130"/>
              <a:gd name="connsiteY0" fmla="*/ 1900722 h 1900722"/>
              <a:gd name="connsiteX1" fmla="*/ 1059944 w 2473130"/>
              <a:gd name="connsiteY1" fmla="*/ 268782 h 1900722"/>
              <a:gd name="connsiteX2" fmla="*/ 1714462 w 2473130"/>
              <a:gd name="connsiteY2" fmla="*/ 288033 h 1900722"/>
              <a:gd name="connsiteX3" fmla="*/ 2473130 w 2473130"/>
              <a:gd name="connsiteY3" fmla="*/ 572388 h 1900722"/>
              <a:gd name="connsiteX0" fmla="*/ 391533 w 2473130"/>
              <a:gd name="connsiteY0" fmla="*/ 1919972 h 1919972"/>
              <a:gd name="connsiteX1" fmla="*/ 1059944 w 2473130"/>
              <a:gd name="connsiteY1" fmla="*/ 288032 h 1919972"/>
              <a:gd name="connsiteX2" fmla="*/ 1903701 w 2473130"/>
              <a:gd name="connsiteY2" fmla="*/ 191780 h 1919972"/>
              <a:gd name="connsiteX3" fmla="*/ 2473130 w 2473130"/>
              <a:gd name="connsiteY3" fmla="*/ 591638 h 19199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3130" h="1919972">
                <a:moveTo>
                  <a:pt x="391533" y="1919972"/>
                </a:moveTo>
                <a:cubicBezTo>
                  <a:pt x="0" y="1435301"/>
                  <a:pt x="807916" y="576064"/>
                  <a:pt x="1059944" y="288032"/>
                </a:cubicBezTo>
                <a:cubicBezTo>
                  <a:pt x="1311972" y="0"/>
                  <a:pt x="1903701" y="191780"/>
                  <a:pt x="1903701" y="191780"/>
                </a:cubicBezTo>
                <a:lnTo>
                  <a:pt x="2473130" y="591638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олилиния 36"/>
          <p:cNvSpPr/>
          <p:nvPr/>
        </p:nvSpPr>
        <p:spPr>
          <a:xfrm>
            <a:off x="4462710" y="3613771"/>
            <a:ext cx="2078330" cy="1471413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0 w 2078330"/>
              <a:gd name="connsiteY0" fmla="*/ 1447410 h 1447410"/>
              <a:gd name="connsiteX1" fmla="*/ 740419 w 2078330"/>
              <a:gd name="connsiteY1" fmla="*/ 204023 h 1447410"/>
              <a:gd name="connsiteX2" fmla="*/ 1394937 w 2078330"/>
              <a:gd name="connsiteY2" fmla="*/ 223274 h 1447410"/>
              <a:gd name="connsiteX3" fmla="*/ 2078330 w 2078330"/>
              <a:gd name="connsiteY3" fmla="*/ 242524 h 1447410"/>
              <a:gd name="connsiteX0" fmla="*/ 0 w 2078330"/>
              <a:gd name="connsiteY0" fmla="*/ 1471413 h 1471413"/>
              <a:gd name="connsiteX1" fmla="*/ 740419 w 2078330"/>
              <a:gd name="connsiteY1" fmla="*/ 228026 h 1471413"/>
              <a:gd name="connsiteX2" fmla="*/ 1512168 w 2078330"/>
              <a:gd name="connsiteY2" fmla="*/ 103260 h 1471413"/>
              <a:gd name="connsiteX3" fmla="*/ 2078330 w 2078330"/>
              <a:gd name="connsiteY3" fmla="*/ 266527 h 1471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78330" h="1471413">
                <a:moveTo>
                  <a:pt x="0" y="1471413"/>
                </a:moveTo>
                <a:cubicBezTo>
                  <a:pt x="133951" y="1221156"/>
                  <a:pt x="488391" y="456052"/>
                  <a:pt x="740419" y="228026"/>
                </a:cubicBezTo>
                <a:cubicBezTo>
                  <a:pt x="992447" y="0"/>
                  <a:pt x="1512168" y="103260"/>
                  <a:pt x="1512168" y="103260"/>
                </a:cubicBezTo>
                <a:lnTo>
                  <a:pt x="2078330" y="266527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В15 – Количество путей в графе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oxford.ru/uploads/tinymce_image/image/2291/theory29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39" y="1555051"/>
            <a:ext cx="6552728" cy="261421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27584" y="908720"/>
            <a:ext cx="613913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404040"/>
                </a:solidFill>
                <a:latin typeface="Roboto"/>
              </a:rPr>
              <a:t>Сколько существует различных путей из города А в город К?</a:t>
            </a:r>
            <a:endParaRPr lang="ru-RU" dirty="0"/>
          </a:p>
        </p:txBody>
      </p:sp>
      <p:graphicFrame>
        <p:nvGraphicFramePr>
          <p:cNvPr id="31" name="Таблица 30"/>
          <p:cNvGraphicFramePr>
            <a:graphicFrameLocks noGrp="1"/>
          </p:cNvGraphicFramePr>
          <p:nvPr/>
        </p:nvGraphicFramePr>
        <p:xfrm>
          <a:off x="899596" y="4365104"/>
          <a:ext cx="6408708" cy="1381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9398"/>
                <a:gridCol w="662766"/>
                <a:gridCol w="648072"/>
                <a:gridCol w="648072"/>
                <a:gridCol w="648072"/>
                <a:gridCol w="648072"/>
                <a:gridCol w="576064"/>
                <a:gridCol w="576064"/>
                <a:gridCol w="576064"/>
                <a:gridCol w="57606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Точка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К</a:t>
                      </a:r>
                      <a:r>
                        <a:rPr lang="ru-RU" sz="1600" b="1" baseline="-25000" dirty="0" smtClean="0"/>
                        <a:t>А-?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/>
                        <a:t>Откуда</a:t>
                      </a:r>
                      <a:endParaRPr lang="ru-RU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БАГ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БВ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ИДЕЖ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В15 – Количество путей в графе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В15 – Количество путей в графе</a:t>
            </a:r>
          </a:p>
        </p:txBody>
      </p:sp>
      <p:pic>
        <p:nvPicPr>
          <p:cNvPr id="1026" name="Picture 2" descr="http://kpolyakov.spb.ru/cms/images/320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321" y="3212976"/>
            <a:ext cx="6558991" cy="30488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12304" y="1052736"/>
            <a:ext cx="77481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рисунке – схема дорог, связывающих города А, Б, В, Г, Д, Е, Ж, И, К, М. По каждой дороге можно двигаться только в одном направлении, указанном стрелкой. Сколько существует различных путей, ведущих из города А в город М и НЕ проходящих через город Г?</a:t>
            </a:r>
          </a:p>
        </p:txBody>
      </p:sp>
    </p:spTree>
    <p:extLst>
      <p:ext uri="{BB962C8B-B14F-4D97-AF65-F5344CB8AC3E}">
        <p14:creationId xmlns="" xmlns:p14="http://schemas.microsoft.com/office/powerpoint/2010/main" val="1710592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В15 – Количество путей в графе</a:t>
            </a: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3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cs typeface="Times New Roman" pitchFamily="18" charset="0"/>
              </a:rPr>
              <a:t>На рисунке – схема дорог, связывающих города А, Б, В, Г, Д, Е, К, Л, М. По каждой дороге можно двигаться только в одном направлении, указанном стрелкой. Сколько существует различных путей, ведущих из города А в город М и проходящих через город Г?</a:t>
            </a: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r>
              <a:rPr kumimoji="0" lang="ru-RU" altLang="ru-RU" sz="93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http://kpolyakov.spb.ru/cms/images/317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991" y="3409140"/>
            <a:ext cx="6543954" cy="29690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55576" y="1052736"/>
            <a:ext cx="70567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На рисунке – схема дорог, связывающих города А, Б, В, Г, Д, Е, К, М. По каждой дороге можно двигаться только в одном направлении, указанном стрелкой. Сколько существует различных путей, ведущих из города А в город М и проходящих через город Г?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987824" y="2991728"/>
            <a:ext cx="864096" cy="3533616"/>
          </a:xfrm>
          <a:prstGeom prst="line">
            <a:avLst/>
          </a:prstGeom>
          <a:ln>
            <a:prstDash val="dash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03307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В15 – Количество путей в графе</a:t>
            </a:r>
          </a:p>
        </p:txBody>
      </p:sp>
    </p:spTree>
    <p:extLst>
      <p:ext uri="{BB962C8B-B14F-4D97-AF65-F5344CB8AC3E}">
        <p14:creationId xmlns="" xmlns:p14="http://schemas.microsoft.com/office/powerpoint/2010/main" val="18871908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Динамическое программирование</a:t>
            </a:r>
            <a:endParaRPr lang="ru-RU" dirty="0"/>
          </a:p>
        </p:txBody>
      </p:sp>
      <p:pic>
        <p:nvPicPr>
          <p:cNvPr id="1026" name="Picture 2" descr="ÐÐ°ÑÑÐ¸Ð½ÐºÐ¸ Ð¿Ð¾ Ð·Ð°Ð¿ÑÐ¾ÑÑ ÑÐ¸ÑÐ°ÑÐ´ Ð±ÑÐ»Ð»Ð¼Ð°Ð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3096344" cy="4621409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779912" y="16288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/>
              <a:t>Ричард Эрнст Беллман  (1920-1984) </a:t>
            </a:r>
            <a:r>
              <a:rPr lang="ru-RU" dirty="0" smtClean="0"/>
              <a:t>— американский математик, один из ведущих специалистов в области математики и вычислительной техники.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3068960"/>
            <a:ext cx="4248472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Процесс нахождения решения задачи, где ответ на одну задачу может быть получен только после решения другой задачи, «предшествующей» ей.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 rot="1097398">
            <a:off x="3556184" y="5314635"/>
            <a:ext cx="54671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Программирование ↔ Оптимизация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 smtClean="0"/>
              <a:t>Динамическое программирование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84175" y="863600"/>
            <a:ext cx="8434388" cy="1201738"/>
          </a:xfrm>
          <a:prstGeom prst="rect">
            <a:avLst/>
          </a:prstGeom>
          <a:solidFill>
            <a:srgbClr val="E6E6FF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marL="361950" indent="-361950">
              <a:defRPr/>
            </a:pPr>
            <a:r>
              <a:rPr lang="ru-RU" sz="2400" b="1" dirty="0">
                <a:solidFill>
                  <a:srgbClr val="333399"/>
                </a:solidFill>
              </a:rPr>
              <a:t>Динамическое программирование</a:t>
            </a:r>
            <a:r>
              <a:rPr lang="ru-RU" sz="2400" dirty="0">
                <a:solidFill>
                  <a:srgbClr val="333399"/>
                </a:solidFill>
              </a:rPr>
              <a:t> </a:t>
            </a:r>
            <a:r>
              <a:rPr lang="ru-RU" sz="2400" dirty="0"/>
              <a:t>– это способ решения сложных задач путем сведения их к более простым задачам того же типа.</a:t>
            </a:r>
          </a:p>
        </p:txBody>
      </p:sp>
      <p:sp>
        <p:nvSpPr>
          <p:cNvPr id="147461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50" name="Прямоугольник 49"/>
          <p:cNvSpPr/>
          <p:nvPr/>
        </p:nvSpPr>
        <p:spPr>
          <a:xfrm>
            <a:off x="565244" y="2465313"/>
            <a:ext cx="3600400" cy="1384995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0">
            <a:spAutoFit/>
          </a:bodyPr>
          <a:lstStyle/>
          <a:p>
            <a:pPr>
              <a:defRPr/>
            </a:pPr>
            <a:r>
              <a:rPr lang="ru-RU" sz="2800" dirty="0" smtClean="0"/>
              <a:t>Числа Фибоначчи</a:t>
            </a:r>
          </a:p>
          <a:p>
            <a:pPr>
              <a:defRPr/>
            </a:pPr>
            <a:endParaRPr lang="ru-RU" sz="2800" dirty="0" smtClean="0"/>
          </a:p>
          <a:p>
            <a:pPr>
              <a:defRPr/>
            </a:pPr>
            <a:endParaRPr lang="ru-RU" sz="2800" dirty="0"/>
          </a:p>
        </p:txBody>
      </p:sp>
      <p:sp>
        <p:nvSpPr>
          <p:cNvPr id="58" name="Прямоугольник 57"/>
          <p:cNvSpPr>
            <a:spLocks noChangeArrowheads="1"/>
          </p:cNvSpPr>
          <p:nvPr/>
        </p:nvSpPr>
        <p:spPr bwMode="auto">
          <a:xfrm>
            <a:off x="637252" y="2969369"/>
            <a:ext cx="35575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+ 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/>
              <a:t>, </a:t>
            </a:r>
            <a:r>
              <a:rPr lang="ru-RU" sz="2400" dirty="0"/>
              <a:t>при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 &gt;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9" name="AutoShape 10"/>
          <p:cNvCxnSpPr>
            <a:cxnSpLocks noChangeShapeType="1"/>
          </p:cNvCxnSpPr>
          <p:nvPr/>
        </p:nvCxnSpPr>
        <p:spPr bwMode="auto">
          <a:xfrm>
            <a:off x="8024986" y="3332857"/>
            <a:ext cx="381000" cy="3952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cxnSp>
        <p:nvCxnSpPr>
          <p:cNvPr id="60" name="AutoShape 11"/>
          <p:cNvCxnSpPr>
            <a:cxnSpLocks noChangeShapeType="1"/>
          </p:cNvCxnSpPr>
          <p:nvPr/>
        </p:nvCxnSpPr>
        <p:spPr bwMode="auto">
          <a:xfrm>
            <a:off x="5862811" y="3332857"/>
            <a:ext cx="377825" cy="3952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cxnSp>
        <p:nvCxnSpPr>
          <p:cNvPr id="61" name="AutoShape 12"/>
          <p:cNvCxnSpPr>
            <a:cxnSpLocks noChangeShapeType="1"/>
          </p:cNvCxnSpPr>
          <p:nvPr/>
        </p:nvCxnSpPr>
        <p:spPr bwMode="auto">
          <a:xfrm>
            <a:off x="5359574" y="4152007"/>
            <a:ext cx="381000" cy="3937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sp>
        <p:nvSpPr>
          <p:cNvPr id="62" name="Line 13"/>
          <p:cNvSpPr>
            <a:spLocks noChangeShapeType="1"/>
          </p:cNvSpPr>
          <p:nvPr/>
        </p:nvSpPr>
        <p:spPr bwMode="auto">
          <a:xfrm>
            <a:off x="6864524" y="2497832"/>
            <a:ext cx="873125" cy="484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ru-RU"/>
          </a:p>
        </p:txBody>
      </p:sp>
      <p:sp>
        <p:nvSpPr>
          <p:cNvPr id="63" name="Line 14"/>
          <p:cNvSpPr>
            <a:spLocks noChangeShapeType="1"/>
          </p:cNvSpPr>
          <p:nvPr/>
        </p:nvSpPr>
        <p:spPr bwMode="auto">
          <a:xfrm flipH="1">
            <a:off x="5835824" y="2497832"/>
            <a:ext cx="874712" cy="4841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  <p:txBody>
          <a:bodyPr/>
          <a:lstStyle/>
          <a:p>
            <a:endParaRPr lang="ru-RU"/>
          </a:p>
        </p:txBody>
      </p:sp>
      <p:cxnSp>
        <p:nvCxnSpPr>
          <p:cNvPr id="64" name="AutoShape 19"/>
          <p:cNvCxnSpPr>
            <a:cxnSpLocks noChangeShapeType="1"/>
          </p:cNvCxnSpPr>
          <p:nvPr/>
        </p:nvCxnSpPr>
        <p:spPr bwMode="auto">
          <a:xfrm flipH="1">
            <a:off x="7358236" y="3332857"/>
            <a:ext cx="379413" cy="3952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cxnSp>
        <p:nvCxnSpPr>
          <p:cNvPr id="65" name="AutoShape 22"/>
          <p:cNvCxnSpPr>
            <a:cxnSpLocks noChangeShapeType="1"/>
          </p:cNvCxnSpPr>
          <p:nvPr/>
        </p:nvCxnSpPr>
        <p:spPr bwMode="auto">
          <a:xfrm flipH="1">
            <a:off x="5184949" y="3332857"/>
            <a:ext cx="379412" cy="395287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cxnSp>
        <p:nvCxnSpPr>
          <p:cNvPr id="66" name="AutoShape 26"/>
          <p:cNvCxnSpPr>
            <a:cxnSpLocks noChangeShapeType="1"/>
          </p:cNvCxnSpPr>
          <p:nvPr/>
        </p:nvCxnSpPr>
        <p:spPr bwMode="auto">
          <a:xfrm flipH="1">
            <a:off x="4626149" y="4152007"/>
            <a:ext cx="381000" cy="39370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sm" len="lg"/>
          </a:ln>
        </p:spPr>
      </p:cxnSp>
      <p:sp>
        <p:nvSpPr>
          <p:cNvPr id="67" name="Oval 27"/>
          <p:cNvSpPr>
            <a:spLocks noChangeArrowheads="1"/>
          </p:cNvSpPr>
          <p:nvPr/>
        </p:nvSpPr>
        <p:spPr bwMode="auto">
          <a:xfrm>
            <a:off x="4861099" y="3728144"/>
            <a:ext cx="677862" cy="501650"/>
          </a:xfrm>
          <a:prstGeom prst="ellipse">
            <a:avLst/>
          </a:prstGeom>
          <a:noFill/>
          <a:ln w="9525" algn="ctr">
            <a:noFill/>
            <a:round/>
            <a:headEnd/>
            <a:tailEnd/>
          </a:ln>
          <a:effectLst>
            <a:outerShdw dist="17961" dir="2700000" algn="ctr" rotWithShape="0">
              <a:srgbClr val="808080"/>
            </a:outerShdw>
          </a:effectLst>
        </p:spPr>
        <p:txBody>
          <a:bodyPr lIns="0" tIns="18000" rIns="0" bIns="0"/>
          <a:lstStyle/>
          <a:p>
            <a:pPr>
              <a:defRPr/>
            </a:pPr>
            <a:endParaRPr lang="ru-RU" sz="3600">
              <a:latin typeface="Arial" pitchFamily="34" charset="0"/>
            </a:endParaRPr>
          </a:p>
        </p:txBody>
      </p:sp>
      <p:grpSp>
        <p:nvGrpSpPr>
          <p:cNvPr id="68" name="Группа 61"/>
          <p:cNvGrpSpPr>
            <a:grpSpLocks/>
          </p:cNvGrpSpPr>
          <p:nvPr/>
        </p:nvGrpSpPr>
        <p:grpSpPr bwMode="auto">
          <a:xfrm>
            <a:off x="6219999" y="2158107"/>
            <a:ext cx="1090612" cy="503237"/>
            <a:chOff x="6414591" y="970417"/>
            <a:chExt cx="1091581" cy="503505"/>
          </a:xfrm>
        </p:grpSpPr>
        <p:sp>
          <p:nvSpPr>
            <p:cNvPr id="69" name="Oval 15"/>
            <p:cNvSpPr>
              <a:spLocks noChangeArrowheads="1"/>
            </p:cNvSpPr>
            <p:nvPr/>
          </p:nvSpPr>
          <p:spPr bwMode="auto">
            <a:xfrm>
              <a:off x="6670405" y="970417"/>
              <a:ext cx="498918" cy="501917"/>
            </a:xfrm>
            <a:prstGeom prst="ellipse">
              <a:avLst/>
            </a:prstGeom>
            <a:solidFill>
              <a:srgbClr val="E6E6FF"/>
            </a:solidFill>
            <a:ln w="9525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70" name="Oval 28"/>
            <p:cNvSpPr>
              <a:spLocks noChangeArrowheads="1"/>
            </p:cNvSpPr>
            <p:nvPr/>
          </p:nvSpPr>
          <p:spPr bwMode="auto">
            <a:xfrm>
              <a:off x="6414591" y="972371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latin typeface="Courier New" pitchFamily="49" charset="0"/>
                </a:rPr>
                <a:t>F</a:t>
              </a:r>
              <a:r>
                <a:rPr lang="ru-RU" sz="2000" b="1" baseline="-25000">
                  <a:latin typeface="Courier New" pitchFamily="49" charset="0"/>
                </a:rPr>
                <a:t>5</a:t>
              </a:r>
              <a:endParaRPr lang="ru-RU" sz="3600"/>
            </a:p>
          </p:txBody>
        </p:sp>
      </p:grpSp>
      <p:grpSp>
        <p:nvGrpSpPr>
          <p:cNvPr id="71" name="Группа 53"/>
          <p:cNvGrpSpPr>
            <a:grpSpLocks/>
          </p:cNvGrpSpPr>
          <p:nvPr/>
        </p:nvGrpSpPr>
        <p:grpSpPr bwMode="auto">
          <a:xfrm>
            <a:off x="5162724" y="2908994"/>
            <a:ext cx="1092200" cy="512763"/>
            <a:chOff x="5357804" y="1720646"/>
            <a:chExt cx="1091581" cy="513286"/>
          </a:xfrm>
        </p:grpSpPr>
        <p:sp>
          <p:nvSpPr>
            <p:cNvPr id="72" name="Oval 21"/>
            <p:cNvSpPr>
              <a:spLocks noChangeArrowheads="1"/>
            </p:cNvSpPr>
            <p:nvPr/>
          </p:nvSpPr>
          <p:spPr bwMode="auto">
            <a:xfrm>
              <a:off x="5614833" y="1720646"/>
              <a:ext cx="496605" cy="497395"/>
            </a:xfrm>
            <a:prstGeom prst="ellipse">
              <a:avLst/>
            </a:prstGeom>
            <a:solidFill>
              <a:srgbClr val="E6E6FF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73" name="Oval 29"/>
            <p:cNvSpPr>
              <a:spLocks noChangeArrowheads="1"/>
            </p:cNvSpPr>
            <p:nvPr/>
          </p:nvSpPr>
          <p:spPr bwMode="auto">
            <a:xfrm>
              <a:off x="5357804" y="1732381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latin typeface="Courier New" pitchFamily="49" charset="0"/>
                </a:rPr>
                <a:t>F</a:t>
              </a:r>
              <a:r>
                <a:rPr lang="en-US" sz="2000" b="1" baseline="-25000">
                  <a:latin typeface="Courier New" pitchFamily="49" charset="0"/>
                </a:rPr>
                <a:t>4</a:t>
              </a:r>
              <a:endParaRPr lang="ru-RU" sz="3600"/>
            </a:p>
          </p:txBody>
        </p:sp>
      </p:grpSp>
      <p:grpSp>
        <p:nvGrpSpPr>
          <p:cNvPr id="74" name="Группа 54"/>
          <p:cNvGrpSpPr>
            <a:grpSpLocks/>
          </p:cNvGrpSpPr>
          <p:nvPr/>
        </p:nvGrpSpPr>
        <p:grpSpPr bwMode="auto">
          <a:xfrm>
            <a:off x="7339186" y="2908994"/>
            <a:ext cx="1090613" cy="512763"/>
            <a:chOff x="7534089" y="1720646"/>
            <a:chExt cx="1091581" cy="513286"/>
          </a:xfrm>
        </p:grpSpPr>
        <p:sp>
          <p:nvSpPr>
            <p:cNvPr id="75" name="Oval 18"/>
            <p:cNvSpPr>
              <a:spLocks noChangeArrowheads="1"/>
            </p:cNvSpPr>
            <p:nvPr/>
          </p:nvSpPr>
          <p:spPr bwMode="auto">
            <a:xfrm>
              <a:off x="7788314" y="1720646"/>
              <a:ext cx="497329" cy="497395"/>
            </a:xfrm>
            <a:prstGeom prst="ellipse">
              <a:avLst/>
            </a:prstGeom>
            <a:solidFill>
              <a:srgbClr val="E6E6FF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76" name="Oval 30"/>
            <p:cNvSpPr>
              <a:spLocks noChangeArrowheads="1"/>
            </p:cNvSpPr>
            <p:nvPr/>
          </p:nvSpPr>
          <p:spPr bwMode="auto">
            <a:xfrm>
              <a:off x="7534089" y="1732381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latin typeface="Courier New" pitchFamily="49" charset="0"/>
                </a:rPr>
                <a:t>F</a:t>
              </a:r>
              <a:r>
                <a:rPr lang="ru-RU" sz="2000" b="1" baseline="-25000">
                  <a:latin typeface="Courier New" pitchFamily="49" charset="0"/>
                </a:rPr>
                <a:t>3</a:t>
              </a:r>
              <a:endParaRPr lang="ru-RU" sz="3600"/>
            </a:p>
          </p:txBody>
        </p:sp>
      </p:grpSp>
      <p:grpSp>
        <p:nvGrpSpPr>
          <p:cNvPr id="77" name="Группа 57"/>
          <p:cNvGrpSpPr>
            <a:grpSpLocks/>
          </p:cNvGrpSpPr>
          <p:nvPr/>
        </p:nvGrpSpPr>
        <p:grpSpPr bwMode="auto">
          <a:xfrm>
            <a:off x="6751811" y="3699569"/>
            <a:ext cx="1092200" cy="519113"/>
            <a:chOff x="6946879" y="2511391"/>
            <a:chExt cx="1091581" cy="518873"/>
          </a:xfrm>
        </p:grpSpPr>
        <p:sp>
          <p:nvSpPr>
            <p:cNvPr id="78" name="Oval 16"/>
            <p:cNvSpPr>
              <a:spLocks noChangeArrowheads="1"/>
            </p:cNvSpPr>
            <p:nvPr/>
          </p:nvSpPr>
          <p:spPr bwMode="auto">
            <a:xfrm>
              <a:off x="7218188" y="2511391"/>
              <a:ext cx="498192" cy="498245"/>
            </a:xfrm>
            <a:prstGeom prst="ellipse">
              <a:avLst/>
            </a:prstGeom>
            <a:solidFill>
              <a:srgbClr val="E6E6FF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79" name="Oval 31"/>
            <p:cNvSpPr>
              <a:spLocks noChangeArrowheads="1"/>
            </p:cNvSpPr>
            <p:nvPr/>
          </p:nvSpPr>
          <p:spPr bwMode="auto">
            <a:xfrm>
              <a:off x="6946879" y="2528713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latin typeface="Courier New" pitchFamily="49" charset="0"/>
                </a:rPr>
                <a:t>F</a:t>
              </a:r>
              <a:r>
                <a:rPr lang="ru-RU" sz="2000" b="1" baseline="-25000">
                  <a:latin typeface="Courier New" pitchFamily="49" charset="0"/>
                </a:rPr>
                <a:t>2</a:t>
              </a:r>
              <a:endParaRPr lang="ru-RU" sz="3600"/>
            </a:p>
          </p:txBody>
        </p:sp>
      </p:grpSp>
      <p:grpSp>
        <p:nvGrpSpPr>
          <p:cNvPr id="80" name="Группа 58"/>
          <p:cNvGrpSpPr>
            <a:grpSpLocks/>
          </p:cNvGrpSpPr>
          <p:nvPr/>
        </p:nvGrpSpPr>
        <p:grpSpPr bwMode="auto">
          <a:xfrm>
            <a:off x="7856711" y="3717032"/>
            <a:ext cx="1092200" cy="509587"/>
            <a:chOff x="8052419" y="2528713"/>
            <a:chExt cx="1091581" cy="509377"/>
          </a:xfrm>
        </p:grpSpPr>
        <p:sp>
          <p:nvSpPr>
            <p:cNvPr id="81" name="Oval 17"/>
            <p:cNvSpPr>
              <a:spLocks noChangeArrowheads="1"/>
            </p:cNvSpPr>
            <p:nvPr/>
          </p:nvSpPr>
          <p:spPr bwMode="auto">
            <a:xfrm>
              <a:off x="8345941" y="2539820"/>
              <a:ext cx="496605" cy="498270"/>
            </a:xfrm>
            <a:prstGeom prst="ellipse">
              <a:avLst/>
            </a:prstGeom>
            <a:solidFill>
              <a:srgbClr val="E6E6FF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82" name="Oval 32"/>
            <p:cNvSpPr>
              <a:spLocks noChangeArrowheads="1"/>
            </p:cNvSpPr>
            <p:nvPr/>
          </p:nvSpPr>
          <p:spPr bwMode="auto">
            <a:xfrm>
              <a:off x="8052419" y="2528713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latin typeface="Courier New" pitchFamily="49" charset="0"/>
                </a:rPr>
                <a:t>F</a:t>
              </a:r>
              <a:r>
                <a:rPr lang="en-US" sz="2000" b="1" baseline="-25000">
                  <a:latin typeface="Courier New" pitchFamily="49" charset="0"/>
                </a:rPr>
                <a:t>1</a:t>
              </a:r>
              <a:endParaRPr lang="ru-RU" sz="3600"/>
            </a:p>
          </p:txBody>
        </p:sp>
      </p:grpSp>
      <p:grpSp>
        <p:nvGrpSpPr>
          <p:cNvPr id="83" name="Группа 56"/>
          <p:cNvGrpSpPr>
            <a:grpSpLocks/>
          </p:cNvGrpSpPr>
          <p:nvPr/>
        </p:nvGrpSpPr>
        <p:grpSpPr bwMode="auto">
          <a:xfrm>
            <a:off x="5796136" y="3717032"/>
            <a:ext cx="1090613" cy="508000"/>
            <a:chOff x="5990965" y="2528713"/>
            <a:chExt cx="1091581" cy="507979"/>
          </a:xfrm>
        </p:grpSpPr>
        <p:sp>
          <p:nvSpPr>
            <p:cNvPr id="84" name="Oval 25"/>
            <p:cNvSpPr>
              <a:spLocks noChangeArrowheads="1"/>
            </p:cNvSpPr>
            <p:nvPr/>
          </p:nvSpPr>
          <p:spPr bwMode="auto">
            <a:xfrm>
              <a:off x="6245190" y="2539825"/>
              <a:ext cx="495740" cy="496867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85" name="Oval 33"/>
            <p:cNvSpPr>
              <a:spLocks noChangeArrowheads="1"/>
            </p:cNvSpPr>
            <p:nvPr/>
          </p:nvSpPr>
          <p:spPr bwMode="auto">
            <a:xfrm>
              <a:off x="5990965" y="2528713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solidFill>
                    <a:schemeClr val="bg1"/>
                  </a:solidFill>
                  <a:latin typeface="Courier New" pitchFamily="49" charset="0"/>
                </a:rPr>
                <a:t>F</a:t>
              </a:r>
              <a:r>
                <a:rPr lang="ru-RU" sz="2000" b="1" baseline="-25000">
                  <a:solidFill>
                    <a:schemeClr val="bg1"/>
                  </a:solidFill>
                  <a:latin typeface="Courier New" pitchFamily="49" charset="0"/>
                </a:rPr>
                <a:t>2</a:t>
              </a:r>
              <a:endParaRPr lang="ru-RU" sz="3600">
                <a:solidFill>
                  <a:schemeClr val="bg1"/>
                </a:solidFill>
              </a:endParaRPr>
            </a:p>
          </p:txBody>
        </p:sp>
      </p:grpSp>
      <p:grpSp>
        <p:nvGrpSpPr>
          <p:cNvPr id="86" name="Группа 59"/>
          <p:cNvGrpSpPr>
            <a:grpSpLocks/>
          </p:cNvGrpSpPr>
          <p:nvPr/>
        </p:nvGrpSpPr>
        <p:grpSpPr bwMode="auto">
          <a:xfrm>
            <a:off x="4100686" y="4531419"/>
            <a:ext cx="1090613" cy="512763"/>
            <a:chOff x="4295438" y="3343209"/>
            <a:chExt cx="1091581" cy="513567"/>
          </a:xfrm>
        </p:grpSpPr>
        <p:sp>
          <p:nvSpPr>
            <p:cNvPr id="87" name="Oval 23"/>
            <p:cNvSpPr>
              <a:spLocks noChangeArrowheads="1"/>
            </p:cNvSpPr>
            <p:nvPr/>
          </p:nvSpPr>
          <p:spPr bwMode="auto">
            <a:xfrm>
              <a:off x="4571908" y="3357519"/>
              <a:ext cx="497329" cy="499257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88" name="Oval 34"/>
            <p:cNvSpPr>
              <a:spLocks noChangeArrowheads="1"/>
            </p:cNvSpPr>
            <p:nvPr/>
          </p:nvSpPr>
          <p:spPr bwMode="auto">
            <a:xfrm>
              <a:off x="4295438" y="3343209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solidFill>
                    <a:schemeClr val="bg1"/>
                  </a:solidFill>
                  <a:latin typeface="Courier New" pitchFamily="49" charset="0"/>
                </a:rPr>
                <a:t>F</a:t>
              </a:r>
              <a:r>
                <a:rPr lang="ru-RU" sz="2000" b="1" baseline="-25000">
                  <a:solidFill>
                    <a:schemeClr val="bg1"/>
                  </a:solidFill>
                  <a:latin typeface="Courier New" pitchFamily="49" charset="0"/>
                </a:rPr>
                <a:t>2</a:t>
              </a:r>
              <a:endParaRPr lang="ru-RU" sz="3600">
                <a:solidFill>
                  <a:schemeClr val="bg1"/>
                </a:solidFill>
              </a:endParaRPr>
            </a:p>
          </p:txBody>
        </p:sp>
      </p:grpSp>
      <p:grpSp>
        <p:nvGrpSpPr>
          <p:cNvPr id="89" name="Группа 60"/>
          <p:cNvGrpSpPr>
            <a:grpSpLocks/>
          </p:cNvGrpSpPr>
          <p:nvPr/>
        </p:nvGrpSpPr>
        <p:grpSpPr bwMode="auto">
          <a:xfrm>
            <a:off x="5232574" y="4531419"/>
            <a:ext cx="1092200" cy="512763"/>
            <a:chOff x="5427500" y="3343209"/>
            <a:chExt cx="1091581" cy="513567"/>
          </a:xfrm>
        </p:grpSpPr>
        <p:sp>
          <p:nvSpPr>
            <p:cNvPr id="90" name="Oval 24"/>
            <p:cNvSpPr>
              <a:spLocks noChangeArrowheads="1"/>
            </p:cNvSpPr>
            <p:nvPr/>
          </p:nvSpPr>
          <p:spPr bwMode="auto">
            <a:xfrm>
              <a:off x="5686115" y="3357519"/>
              <a:ext cx="496606" cy="499257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91" name="Oval 35"/>
            <p:cNvSpPr>
              <a:spLocks noChangeArrowheads="1"/>
            </p:cNvSpPr>
            <p:nvPr/>
          </p:nvSpPr>
          <p:spPr bwMode="auto">
            <a:xfrm>
              <a:off x="5427500" y="3343209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solidFill>
                    <a:schemeClr val="bg1"/>
                  </a:solidFill>
                  <a:latin typeface="Courier New" pitchFamily="49" charset="0"/>
                </a:rPr>
                <a:t>F</a:t>
              </a:r>
              <a:r>
                <a:rPr lang="en-US" sz="2000" b="1" baseline="-25000">
                  <a:solidFill>
                    <a:schemeClr val="bg1"/>
                  </a:solidFill>
                  <a:latin typeface="Courier New" pitchFamily="49" charset="0"/>
                </a:rPr>
                <a:t>1</a:t>
              </a:r>
              <a:endParaRPr lang="ru-RU" sz="360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Группа 55"/>
          <p:cNvGrpSpPr>
            <a:grpSpLocks/>
          </p:cNvGrpSpPr>
          <p:nvPr/>
        </p:nvGrpSpPr>
        <p:grpSpPr bwMode="auto">
          <a:xfrm>
            <a:off x="4662661" y="3717032"/>
            <a:ext cx="1092200" cy="509587"/>
            <a:chOff x="4858392" y="2528713"/>
            <a:chExt cx="1091581" cy="509377"/>
          </a:xfrm>
        </p:grpSpPr>
        <p:sp>
          <p:nvSpPr>
            <p:cNvPr id="93" name="Oval 20"/>
            <p:cNvSpPr>
              <a:spLocks noChangeArrowheads="1"/>
            </p:cNvSpPr>
            <p:nvPr/>
          </p:nvSpPr>
          <p:spPr bwMode="auto">
            <a:xfrm>
              <a:off x="5131287" y="2539820"/>
              <a:ext cx="496606" cy="498270"/>
            </a:xfrm>
            <a:prstGeom prst="ellipse">
              <a:avLst/>
            </a:prstGeom>
            <a:solidFill>
              <a:srgbClr val="FF0000"/>
            </a:solidFill>
            <a:ln w="9525" algn="ctr">
              <a:noFill/>
              <a:round/>
              <a:headEnd/>
              <a:tailEnd/>
            </a:ln>
            <a:effectLst>
              <a:outerShdw dist="17961" dir="2700000" algn="ctr" rotWithShape="0">
                <a:srgbClr val="808080"/>
              </a:outerShdw>
            </a:effectLst>
          </p:spPr>
          <p:txBody>
            <a:bodyPr lIns="0" tIns="18000" rIns="0" bIns="0"/>
            <a:lstStyle/>
            <a:p>
              <a:pPr>
                <a:defRPr/>
              </a:pPr>
              <a:endParaRPr lang="ru-RU" sz="3600">
                <a:latin typeface="Arial" pitchFamily="34" charset="0"/>
              </a:endParaRPr>
            </a:p>
          </p:txBody>
        </p:sp>
        <p:sp>
          <p:nvSpPr>
            <p:cNvPr id="94" name="Oval 36"/>
            <p:cNvSpPr>
              <a:spLocks noChangeArrowheads="1"/>
            </p:cNvSpPr>
            <p:nvPr/>
          </p:nvSpPr>
          <p:spPr bwMode="auto">
            <a:xfrm>
              <a:off x="4858392" y="2528713"/>
              <a:ext cx="1091581" cy="501551"/>
            </a:xfrm>
            <a:prstGeom prst="ellipse">
              <a:avLst/>
            </a:prstGeom>
            <a:noFill/>
            <a:ln w="9525">
              <a:noFill/>
              <a:round/>
              <a:headEnd/>
              <a:tailEnd/>
            </a:ln>
          </p:spPr>
          <p:txBody>
            <a:bodyPr lIns="0" tIns="18000" rIns="0" bIns="0"/>
            <a:lstStyle/>
            <a:p>
              <a:pPr algn="ctr">
                <a:spcAft>
                  <a:spcPts val="1000"/>
                </a:spcAft>
              </a:pPr>
              <a:r>
                <a:rPr lang="ru-RU" sz="2000" b="1">
                  <a:solidFill>
                    <a:schemeClr val="bg1"/>
                  </a:solidFill>
                  <a:latin typeface="Courier New" pitchFamily="49" charset="0"/>
                </a:rPr>
                <a:t>F</a:t>
              </a:r>
              <a:r>
                <a:rPr lang="ru-RU" sz="2000" b="1" baseline="-25000">
                  <a:solidFill>
                    <a:schemeClr val="bg1"/>
                  </a:solidFill>
                  <a:latin typeface="Courier New" pitchFamily="49" charset="0"/>
                </a:rPr>
                <a:t>3</a:t>
              </a:r>
              <a:endParaRPr lang="ru-RU" sz="3600">
                <a:solidFill>
                  <a:schemeClr val="bg1"/>
                </a:solidFill>
              </a:endParaRPr>
            </a:p>
          </p:txBody>
        </p:sp>
      </p:grpSp>
      <p:sp>
        <p:nvSpPr>
          <p:cNvPr id="95" name="Text Box 6"/>
          <p:cNvSpPr txBox="1">
            <a:spLocks noChangeArrowheads="1"/>
          </p:cNvSpPr>
          <p:nvPr/>
        </p:nvSpPr>
        <p:spPr bwMode="auto">
          <a:xfrm>
            <a:off x="723858" y="4761288"/>
            <a:ext cx="3384376" cy="830997"/>
          </a:xfrm>
          <a:prstGeom prst="rect">
            <a:avLst/>
          </a:prstGeom>
          <a:solidFill>
            <a:srgbClr val="D1D1FF"/>
          </a:solidFill>
          <a:ln w="254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ru-RU" sz="2400" dirty="0"/>
              <a:t>   Запоминать то, что вычислено</a:t>
            </a:r>
            <a:r>
              <a:rPr lang="ru-RU" sz="2200" dirty="0"/>
              <a:t>!</a:t>
            </a:r>
          </a:p>
        </p:txBody>
      </p:sp>
    </p:spTree>
    <p:extLst>
      <p:ext uri="{BB962C8B-B14F-4D97-AF65-F5344CB8AC3E}">
        <p14:creationId xmlns="" xmlns:p14="http://schemas.microsoft.com/office/powerpoint/2010/main" val="322444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8" grpId="0"/>
      <p:bldP spid="62" grpId="0" animBg="1"/>
      <p:bldP spid="63" grpId="0" animBg="1"/>
      <p:bldP spid="9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/>
        </p:nvSpPr>
        <p:spPr>
          <a:xfrm>
            <a:off x="1187624" y="3933056"/>
            <a:ext cx="6552728" cy="1557349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180000">
            <a:spAutoFit/>
          </a:bodyPr>
          <a:lstStyle/>
          <a:p>
            <a:pPr marL="342900" lvl="0" indent="-342900">
              <a:spcBef>
                <a:spcPct val="20000"/>
              </a:spcBef>
              <a:defRPr/>
            </a:pPr>
            <a:r>
              <a:rPr lang="ru-RU" sz="2800" i="1" dirty="0" smtClean="0"/>
              <a:t>В22 - Динамическое программирование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i="1" dirty="0" smtClean="0"/>
              <a:t>В15 - Поиск количества путей в графе</a:t>
            </a:r>
          </a:p>
          <a:p>
            <a:pPr marL="342900" indent="-342900">
              <a:spcBef>
                <a:spcPct val="20000"/>
              </a:spcBef>
              <a:defRPr/>
            </a:pPr>
            <a:r>
              <a:rPr lang="ru-RU" sz="2800" i="1" dirty="0" smtClean="0"/>
              <a:t>В11 - Рекурсивные алгоритмы</a:t>
            </a:r>
            <a:endParaRPr lang="ru-RU" sz="2800" dirty="0"/>
          </a:p>
        </p:txBody>
      </p:sp>
      <p:sp>
        <p:nvSpPr>
          <p:cNvPr id="146434" name="Заголовок 1"/>
          <p:cNvSpPr>
            <a:spLocks noGrp="1"/>
          </p:cNvSpPr>
          <p:nvPr>
            <p:ph type="title"/>
          </p:nvPr>
        </p:nvSpPr>
        <p:spPr>
          <a:xfrm>
            <a:off x="311150" y="301625"/>
            <a:ext cx="8375650" cy="471488"/>
          </a:xfrm>
        </p:spPr>
        <p:txBody>
          <a:bodyPr>
            <a:normAutofit fontScale="90000"/>
          </a:bodyPr>
          <a:lstStyle/>
          <a:p>
            <a:r>
              <a:rPr lang="ru-RU" smtClean="0"/>
              <a:t>Динамическое программирование</a:t>
            </a:r>
          </a:p>
        </p:txBody>
      </p:sp>
      <p:sp>
        <p:nvSpPr>
          <p:cNvPr id="146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7ED89CA-AB3E-4ACF-978F-369559E48C34}" type="slidenum">
              <a:rPr lang="ru-RU" smtClean="0"/>
              <a:pPr/>
              <a:t>4</a:t>
            </a:fld>
            <a:endParaRPr lang="ru-RU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01638" y="890588"/>
          <a:ext cx="3373925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4785"/>
                <a:gridCol w="674785"/>
                <a:gridCol w="674785"/>
                <a:gridCol w="674785"/>
                <a:gridCol w="67478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ru-RU" sz="2400" i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i="1" baseline="-25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2400" i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i="1" baseline="-25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2400" i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i="1" baseline="-25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2400" i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i="1" baseline="-25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i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F</a:t>
                      </a:r>
                      <a:r>
                        <a:rPr lang="en-US" sz="2400" i="1" baseline="-25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i="1" baseline="-2500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>
                          <a:solidFill>
                            <a:schemeClr val="tx1"/>
                          </a:solidFill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865313" y="1412875"/>
            <a:ext cx="442912" cy="325438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562225" y="1412875"/>
            <a:ext cx="442913" cy="325438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214688" y="1412875"/>
            <a:ext cx="442912" cy="325438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348163" y="1054100"/>
            <a:ext cx="35575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= 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+ F</a:t>
            </a:r>
            <a:r>
              <a:rPr lang="en-US" sz="2400" i="1" baseline="-25000" dirty="0">
                <a:latin typeface="Times New Roman" pitchFamily="18" charset="0"/>
                <a:cs typeface="Times New Roman" pitchFamily="18" charset="0"/>
              </a:rPr>
              <a:t>n-</a:t>
            </a:r>
            <a:r>
              <a:rPr lang="en-US" sz="2400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/>
              <a:t>, </a:t>
            </a:r>
            <a:r>
              <a:rPr lang="ru-RU" sz="2400" dirty="0"/>
              <a:t>при 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n &gt; 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3" name="Group 43"/>
          <p:cNvGrpSpPr>
            <a:grpSpLocks noChangeAspect="1"/>
          </p:cNvGrpSpPr>
          <p:nvPr/>
        </p:nvGrpSpPr>
        <p:grpSpPr bwMode="auto">
          <a:xfrm>
            <a:off x="564183" y="2970163"/>
            <a:ext cx="417513" cy="417512"/>
            <a:chOff x="552" y="2523"/>
            <a:chExt cx="1728" cy="1728"/>
          </a:xfrm>
        </p:grpSpPr>
        <p:sp>
          <p:nvSpPr>
            <p:cNvPr id="24" name="Oval 44"/>
            <p:cNvSpPr>
              <a:spLocks noChangeAspect="1" noChangeArrowheads="1"/>
            </p:cNvSpPr>
            <p:nvPr/>
          </p:nvSpPr>
          <p:spPr bwMode="auto">
            <a:xfrm>
              <a:off x="552" y="2523"/>
              <a:ext cx="1728" cy="1728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25" name="Rectangle 45"/>
            <p:cNvSpPr>
              <a:spLocks noChangeAspect="1" noChangeArrowheads="1"/>
            </p:cNvSpPr>
            <p:nvPr/>
          </p:nvSpPr>
          <p:spPr bwMode="auto">
            <a:xfrm>
              <a:off x="774" y="3183"/>
              <a:ext cx="1299" cy="423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</p:grpSp>
      <p:sp>
        <p:nvSpPr>
          <p:cNvPr id="26" name="Rectangle 47"/>
          <p:cNvSpPr>
            <a:spLocks noChangeArrowheads="1"/>
          </p:cNvSpPr>
          <p:nvPr/>
        </p:nvSpPr>
        <p:spPr bwMode="auto">
          <a:xfrm>
            <a:off x="1043608" y="2973338"/>
            <a:ext cx="50180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180975" indent="-180975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0000"/>
              </a:buClr>
            </a:pPr>
            <a:r>
              <a:rPr lang="ru-RU" altLang="ru-RU" sz="2400" dirty="0"/>
              <a:t>дополнительный расход памяти</a:t>
            </a:r>
            <a:endParaRPr lang="ru-RU" altLang="ru-RU" sz="2800" b="1" dirty="0">
              <a:latin typeface="Courier New" pitchFamily="49" charset="0"/>
            </a:endParaRPr>
          </a:p>
        </p:txBody>
      </p:sp>
      <p:grpSp>
        <p:nvGrpSpPr>
          <p:cNvPr id="27" name="Group 37"/>
          <p:cNvGrpSpPr>
            <a:grpSpLocks noChangeAspect="1"/>
          </p:cNvGrpSpPr>
          <p:nvPr/>
        </p:nvGrpSpPr>
        <p:grpSpPr bwMode="auto">
          <a:xfrm>
            <a:off x="564183" y="2441525"/>
            <a:ext cx="417513" cy="417513"/>
            <a:chOff x="2816" y="2458"/>
            <a:chExt cx="1728" cy="1728"/>
          </a:xfrm>
        </p:grpSpPr>
        <p:sp>
          <p:nvSpPr>
            <p:cNvPr id="28" name="Oval 38"/>
            <p:cNvSpPr>
              <a:spLocks noChangeAspect="1" noChangeArrowheads="1"/>
            </p:cNvSpPr>
            <p:nvPr/>
          </p:nvSpPr>
          <p:spPr bwMode="auto">
            <a:xfrm>
              <a:off x="2816" y="2458"/>
              <a:ext cx="1728" cy="1728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grpSp>
          <p:nvGrpSpPr>
            <p:cNvPr id="29" name="Group 39"/>
            <p:cNvGrpSpPr>
              <a:grpSpLocks noChangeAspect="1"/>
            </p:cNvGrpSpPr>
            <p:nvPr/>
          </p:nvGrpSpPr>
          <p:grpSpPr bwMode="auto">
            <a:xfrm>
              <a:off x="3051" y="2667"/>
              <a:ext cx="1299" cy="1299"/>
              <a:chOff x="3051" y="2667"/>
              <a:chExt cx="1299" cy="1299"/>
            </a:xfrm>
          </p:grpSpPr>
          <p:sp>
            <p:nvSpPr>
              <p:cNvPr id="31" name="Rectangle 40"/>
              <p:cNvSpPr>
                <a:spLocks noChangeAspect="1" noChangeArrowheads="1"/>
              </p:cNvSpPr>
              <p:nvPr/>
            </p:nvSpPr>
            <p:spPr bwMode="auto">
              <a:xfrm>
                <a:off x="3051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  <p:sp>
            <p:nvSpPr>
              <p:cNvPr id="32" name="Rectangle 41"/>
              <p:cNvSpPr>
                <a:spLocks noChangeAspect="1" noChangeArrowheads="1"/>
              </p:cNvSpPr>
              <p:nvPr/>
            </p:nvSpPr>
            <p:spPr bwMode="auto">
              <a:xfrm rot="-5400000">
                <a:off x="3057" y="3105"/>
                <a:ext cx="1299" cy="42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/>
                <a:endParaRPr lang="ru-RU" altLang="ru-RU"/>
              </a:p>
            </p:txBody>
          </p:sp>
        </p:grpSp>
        <p:sp>
          <p:nvSpPr>
            <p:cNvPr id="30" name="Freeform 42"/>
            <p:cNvSpPr>
              <a:spLocks noChangeAspect="1"/>
            </p:cNvSpPr>
            <p:nvPr/>
          </p:nvSpPr>
          <p:spPr bwMode="auto">
            <a:xfrm>
              <a:off x="3048" y="2664"/>
              <a:ext cx="1302" cy="1299"/>
            </a:xfrm>
            <a:custGeom>
              <a:avLst/>
              <a:gdLst>
                <a:gd name="T0" fmla="*/ 3 w 1302"/>
                <a:gd name="T1" fmla="*/ 438 h 1299"/>
                <a:gd name="T2" fmla="*/ 444 w 1302"/>
                <a:gd name="T3" fmla="*/ 438 h 1299"/>
                <a:gd name="T4" fmla="*/ 444 w 1302"/>
                <a:gd name="T5" fmla="*/ 0 h 1299"/>
                <a:gd name="T6" fmla="*/ 870 w 1302"/>
                <a:gd name="T7" fmla="*/ 0 h 1299"/>
                <a:gd name="T8" fmla="*/ 870 w 1302"/>
                <a:gd name="T9" fmla="*/ 441 h 1299"/>
                <a:gd name="T10" fmla="*/ 1302 w 1302"/>
                <a:gd name="T11" fmla="*/ 441 h 1299"/>
                <a:gd name="T12" fmla="*/ 1302 w 1302"/>
                <a:gd name="T13" fmla="*/ 864 h 1299"/>
                <a:gd name="T14" fmla="*/ 870 w 1302"/>
                <a:gd name="T15" fmla="*/ 864 h 1299"/>
                <a:gd name="T16" fmla="*/ 870 w 1302"/>
                <a:gd name="T17" fmla="*/ 1299 h 1299"/>
                <a:gd name="T18" fmla="*/ 447 w 1302"/>
                <a:gd name="T19" fmla="*/ 1299 h 1299"/>
                <a:gd name="T20" fmla="*/ 447 w 1302"/>
                <a:gd name="T21" fmla="*/ 867 h 1299"/>
                <a:gd name="T22" fmla="*/ 0 w 1302"/>
                <a:gd name="T23" fmla="*/ 867 h 1299"/>
                <a:gd name="T24" fmla="*/ 3 w 1302"/>
                <a:gd name="T25" fmla="*/ 438 h 129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02"/>
                <a:gd name="T40" fmla="*/ 0 h 1299"/>
                <a:gd name="T41" fmla="*/ 1302 w 1302"/>
                <a:gd name="T42" fmla="*/ 1299 h 1299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02" h="1299">
                  <a:moveTo>
                    <a:pt x="3" y="438"/>
                  </a:moveTo>
                  <a:lnTo>
                    <a:pt x="444" y="438"/>
                  </a:lnTo>
                  <a:lnTo>
                    <a:pt x="444" y="0"/>
                  </a:lnTo>
                  <a:lnTo>
                    <a:pt x="870" y="0"/>
                  </a:lnTo>
                  <a:lnTo>
                    <a:pt x="870" y="441"/>
                  </a:lnTo>
                  <a:lnTo>
                    <a:pt x="1302" y="441"/>
                  </a:lnTo>
                  <a:lnTo>
                    <a:pt x="1302" y="864"/>
                  </a:lnTo>
                  <a:lnTo>
                    <a:pt x="870" y="864"/>
                  </a:lnTo>
                  <a:lnTo>
                    <a:pt x="870" y="1299"/>
                  </a:lnTo>
                  <a:lnTo>
                    <a:pt x="447" y="1299"/>
                  </a:lnTo>
                  <a:lnTo>
                    <a:pt x="447" y="867"/>
                  </a:lnTo>
                  <a:lnTo>
                    <a:pt x="0" y="867"/>
                  </a:lnTo>
                  <a:lnTo>
                    <a:pt x="3" y="438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" name="Rectangle 46"/>
          <p:cNvSpPr>
            <a:spLocks noChangeArrowheads="1"/>
          </p:cNvSpPr>
          <p:nvPr/>
        </p:nvSpPr>
        <p:spPr bwMode="auto">
          <a:xfrm>
            <a:off x="1043608" y="2420888"/>
            <a:ext cx="4475163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lIns="90000" tIns="46800" rIns="90000" bIns="46800">
            <a:spAutoFit/>
          </a:bodyPr>
          <a:lstStyle>
            <a:lvl1pPr marL="177800" indent="-1778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33CC33"/>
              </a:buClr>
            </a:pPr>
            <a:r>
              <a:rPr lang="ru-RU" altLang="ru-RU" sz="2400" dirty="0"/>
              <a:t>увеличение скорости</a:t>
            </a:r>
          </a:p>
        </p:txBody>
      </p:sp>
      <p:sp>
        <p:nvSpPr>
          <p:cNvPr id="20" name="Подзаголовок 2"/>
          <p:cNvSpPr txBox="1">
            <a:spLocks/>
          </p:cNvSpPr>
          <p:nvPr/>
        </p:nvSpPr>
        <p:spPr>
          <a:xfrm>
            <a:off x="1043608" y="5515000"/>
            <a:ext cx="6400800" cy="13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4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5" grpId="0" animBg="1"/>
      <p:bldP spid="6" grpId="0" animBg="1"/>
      <p:bldP spid="7" grpId="0" animBg="1"/>
      <p:bldP spid="13" grpId="0"/>
      <p:bldP spid="26" grpId="0"/>
      <p:bldP spid="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B3E13A2-5BBC-4978-8800-573C2D9F25D6}" type="slidenum">
              <a:rPr lang="ru-RU" altLang="ru-RU" smtClean="0"/>
              <a:pPr eaLnBrk="1" hangingPunct="1"/>
              <a:t>5</a:t>
            </a:fld>
            <a:endParaRPr lang="ru-RU" altLang="ru-RU" smtClean="0"/>
          </a:p>
        </p:txBody>
      </p:sp>
      <p:sp>
        <p:nvSpPr>
          <p:cNvPr id="4" name="Прямоугольник 7"/>
          <p:cNvSpPr>
            <a:spLocks noChangeArrowheads="1"/>
          </p:cNvSpPr>
          <p:nvPr/>
        </p:nvSpPr>
        <p:spPr bwMode="auto">
          <a:xfrm>
            <a:off x="396875" y="809625"/>
            <a:ext cx="8396288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2400" i="1" dirty="0"/>
              <a:t>Задача</a:t>
            </a:r>
            <a:r>
              <a:rPr lang="ru-RU" sz="2400" dirty="0"/>
              <a:t>. У исполнителя </a:t>
            </a:r>
            <a:r>
              <a:rPr lang="ru-RU" sz="2400" dirty="0" err="1"/>
              <a:t>Утроитель</a:t>
            </a:r>
            <a:r>
              <a:rPr lang="ru-RU" sz="2400" dirty="0"/>
              <a:t> есть команды:</a:t>
            </a:r>
          </a:p>
          <a:p>
            <a:pPr marL="533400">
              <a:defRPr/>
            </a:pP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 1. прибавь 1</a:t>
            </a:r>
          </a:p>
          <a:p>
            <a:pPr marL="533400">
              <a:defRPr/>
            </a:pPr>
            <a:r>
              <a:rPr lang="ru-RU" sz="2400" b="1" dirty="0">
                <a:latin typeface="Courier New" pitchFamily="49" charset="0"/>
                <a:cs typeface="Courier New" pitchFamily="49" charset="0"/>
              </a:rPr>
              <a:t>  2. умножь на 3</a:t>
            </a:r>
          </a:p>
          <a:p>
            <a:pPr marL="358775">
              <a:defRPr/>
            </a:pPr>
            <a:r>
              <a:rPr lang="ru-RU" sz="2400" dirty="0"/>
              <a:t>Сколько есть разных программ, с помощью которых можно из числа </a:t>
            </a:r>
            <a:r>
              <a:rPr lang="ru-RU" sz="2400" b="1" dirty="0">
                <a:solidFill>
                  <a:srgbClr val="333399"/>
                </a:solidFill>
              </a:rPr>
              <a:t>1</a:t>
            </a:r>
            <a:r>
              <a:rPr lang="ru-RU" sz="2400" dirty="0"/>
              <a:t> получить число </a:t>
            </a:r>
            <a:r>
              <a:rPr lang="ru-RU" sz="2400" b="1" dirty="0">
                <a:solidFill>
                  <a:srgbClr val="333399"/>
                </a:solidFill>
              </a:rPr>
              <a:t>20</a:t>
            </a:r>
            <a:r>
              <a:rPr lang="ru-RU" sz="2400" dirty="0"/>
              <a:t>?</a:t>
            </a:r>
          </a:p>
        </p:txBody>
      </p:sp>
      <p:grpSp>
        <p:nvGrpSpPr>
          <p:cNvPr id="2" name="Группа 180"/>
          <p:cNvGrpSpPr>
            <a:grpSpLocks/>
          </p:cNvGrpSpPr>
          <p:nvPr/>
        </p:nvGrpSpPr>
        <p:grpSpPr bwMode="auto">
          <a:xfrm>
            <a:off x="487363" y="2855913"/>
            <a:ext cx="7131050" cy="663575"/>
            <a:chOff x="950913" y="5441950"/>
            <a:chExt cx="7129896" cy="663575"/>
          </a:xfrm>
        </p:grpSpPr>
        <p:sp>
          <p:nvSpPr>
            <p:cNvPr id="6" name="Text Box 56"/>
            <p:cNvSpPr txBox="1">
              <a:spLocks noChangeArrowheads="1"/>
            </p:cNvSpPr>
            <p:nvPr/>
          </p:nvSpPr>
          <p:spPr bwMode="auto">
            <a:xfrm>
              <a:off x="1417562" y="5548312"/>
              <a:ext cx="6663247" cy="46196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dirty="0"/>
                <a:t>  Как решать, не выписывая все программы?</a:t>
              </a:r>
            </a:p>
          </p:txBody>
        </p:sp>
        <p:sp>
          <p:nvSpPr>
            <p:cNvPr id="161799" name="Oval 57"/>
            <p:cNvSpPr>
              <a:spLocks noChangeArrowheads="1"/>
            </p:cNvSpPr>
            <p:nvPr/>
          </p:nvSpPr>
          <p:spPr bwMode="auto">
            <a:xfrm>
              <a:off x="950913" y="5441950"/>
              <a:ext cx="649287" cy="663575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altLang="ru-RU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8" name="Овал 7"/>
          <p:cNvSpPr>
            <a:spLocks noChangeArrowheads="1"/>
          </p:cNvSpPr>
          <p:nvPr/>
        </p:nvSpPr>
        <p:spPr bwMode="auto">
          <a:xfrm>
            <a:off x="971600" y="4509120"/>
            <a:ext cx="541338" cy="541337"/>
          </a:xfrm>
          <a:prstGeom prst="ellipse">
            <a:avLst/>
          </a:prstGeom>
          <a:solidFill>
            <a:srgbClr val="66FF66"/>
          </a:solidFill>
          <a:ln w="12700" algn="ctr">
            <a:noFill/>
            <a:round/>
            <a:headEnd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1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Овал 8"/>
          <p:cNvSpPr>
            <a:spLocks noChangeArrowheads="1"/>
          </p:cNvSpPr>
          <p:nvPr/>
        </p:nvSpPr>
        <p:spPr bwMode="auto">
          <a:xfrm>
            <a:off x="5004048" y="4437112"/>
            <a:ext cx="541338" cy="541337"/>
          </a:xfrm>
          <a:prstGeom prst="ellipse">
            <a:avLst/>
          </a:prstGeom>
          <a:solidFill>
            <a:srgbClr val="66FF66"/>
          </a:solidFill>
          <a:ln w="12700" algn="ctr">
            <a:noFill/>
            <a:round/>
            <a:headEnd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>
              <a:defRPr/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0" name="Группа 41"/>
          <p:cNvGrpSpPr>
            <a:grpSpLocks/>
          </p:cNvGrpSpPr>
          <p:nvPr/>
        </p:nvGrpSpPr>
        <p:grpSpPr bwMode="auto">
          <a:xfrm>
            <a:off x="3347864" y="3789040"/>
            <a:ext cx="1574800" cy="558800"/>
            <a:chOff x="3695700" y="1410382"/>
            <a:chExt cx="1574430" cy="558119"/>
          </a:xfrm>
        </p:grpSpPr>
        <p:grpSp>
          <p:nvGrpSpPr>
            <p:cNvPr id="11" name="Группа 17"/>
            <p:cNvGrpSpPr>
              <a:grpSpLocks/>
            </p:cNvGrpSpPr>
            <p:nvPr/>
          </p:nvGrpSpPr>
          <p:grpSpPr bwMode="auto">
            <a:xfrm flipH="1">
              <a:off x="3695700" y="1416051"/>
              <a:ext cx="1474788" cy="552450"/>
              <a:chOff x="1316039" y="1644508"/>
              <a:chExt cx="1474786" cy="552303"/>
            </a:xfrm>
          </p:grpSpPr>
          <p:sp>
            <p:nvSpPr>
              <p:cNvPr id="13" name="Полилиния 6"/>
              <p:cNvSpPr>
                <a:spLocks/>
              </p:cNvSpPr>
              <p:nvPr/>
            </p:nvSpPr>
            <p:spPr bwMode="auto">
              <a:xfrm>
                <a:off x="1316039" y="1933574"/>
                <a:ext cx="588962" cy="263237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" name="Скругленный прямоугольник 13"/>
              <p:cNvSpPr>
                <a:spLocks noChangeArrowheads="1"/>
              </p:cNvSpPr>
              <p:nvPr/>
            </p:nvSpPr>
            <p:spPr bwMode="auto">
              <a:xfrm>
                <a:off x="1902035" y="1645181"/>
                <a:ext cx="888790" cy="497735"/>
              </a:xfrm>
              <a:prstGeom prst="roundRect">
                <a:avLst>
                  <a:gd name="adj" fmla="val 16667"/>
                </a:avLst>
              </a:prstGeom>
              <a:solidFill>
                <a:srgbClr val="E6E6FF"/>
              </a:solidFill>
              <a:ln w="12700" algn="ctr">
                <a:noFill/>
                <a:round/>
                <a:headEnd/>
                <a:tailEnd type="triangle" w="lg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36000" rIns="0" bIns="0"/>
              <a:lstStyle/>
              <a:p>
                <a:pPr algn="ctr">
                  <a:defRPr/>
                </a:pPr>
                <a:r>
                  <a:rPr lang="en-US" sz="2600" b="1" dirty="0">
                    <a:latin typeface="Courier New" pitchFamily="49" charset="0"/>
                    <a:cs typeface="Courier New" pitchFamily="49" charset="0"/>
                  </a:rPr>
                  <a:t>N-1</a:t>
                </a:r>
                <a:endParaRPr lang="ru-RU" sz="2600" b="1" dirty="0"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2" name="Прямоугольник 16"/>
            <p:cNvSpPr>
              <a:spLocks noChangeArrowheads="1"/>
            </p:cNvSpPr>
            <p:nvPr/>
          </p:nvSpPr>
          <p:spPr bwMode="auto">
            <a:xfrm>
              <a:off x="4684713" y="1410382"/>
              <a:ext cx="58541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+1</a:t>
              </a:r>
              <a:endParaRPr lang="ru-RU" altLang="ru-RU">
                <a:solidFill>
                  <a:srgbClr val="0000FF"/>
                </a:solidFill>
              </a:endParaRPr>
            </a:p>
          </p:txBody>
        </p:sp>
      </p:grpSp>
      <p:sp>
        <p:nvSpPr>
          <p:cNvPr id="15" name="Полилиния 14"/>
          <p:cNvSpPr/>
          <p:nvPr/>
        </p:nvSpPr>
        <p:spPr>
          <a:xfrm>
            <a:off x="1482291" y="3821230"/>
            <a:ext cx="1865573" cy="693018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5573"/>
              <a:gd name="connsiteY0" fmla="*/ 693018 h 693018"/>
              <a:gd name="connsiteX1" fmla="*/ 452387 w 1865573"/>
              <a:gd name="connsiteY1" fmla="*/ 96252 h 693018"/>
              <a:gd name="connsiteX2" fmla="*/ 1106905 w 1865573"/>
              <a:gd name="connsiteY2" fmla="*/ 115503 h 693018"/>
              <a:gd name="connsiteX3" fmla="*/ 1865573 w 1865573"/>
              <a:gd name="connsiteY3" fmla="*/ 399858 h 693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5573" h="693018">
                <a:moveTo>
                  <a:pt x="0" y="693018"/>
                </a:moveTo>
                <a:cubicBezTo>
                  <a:pt x="133951" y="442761"/>
                  <a:pt x="267903" y="192505"/>
                  <a:pt x="452387" y="96252"/>
                </a:cubicBezTo>
                <a:cubicBezTo>
                  <a:pt x="636871" y="0"/>
                  <a:pt x="1106905" y="115503"/>
                  <a:pt x="1106905" y="115503"/>
                </a:cubicBezTo>
                <a:lnTo>
                  <a:pt x="1865573" y="399858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1475656" y="4120567"/>
            <a:ext cx="1862306" cy="388553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306" h="388553">
                <a:moveTo>
                  <a:pt x="0" y="388553"/>
                </a:moveTo>
                <a:cubicBezTo>
                  <a:pt x="133951" y="138296"/>
                  <a:pt x="327910" y="105514"/>
                  <a:pt x="524395" y="52757"/>
                </a:cubicBezTo>
                <a:cubicBezTo>
                  <a:pt x="720880" y="0"/>
                  <a:pt x="1178913" y="72008"/>
                  <a:pt x="1178913" y="72008"/>
                </a:cubicBezTo>
                <a:lnTo>
                  <a:pt x="1862306" y="91258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олилиния 16"/>
          <p:cNvSpPr/>
          <p:nvPr/>
        </p:nvSpPr>
        <p:spPr>
          <a:xfrm>
            <a:off x="1490929" y="4221087"/>
            <a:ext cx="1784927" cy="360041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15391 w 1877697"/>
              <a:gd name="connsiteY0" fmla="*/ 444519 h 444519"/>
              <a:gd name="connsiteX1" fmla="*/ 87399 w 1877697"/>
              <a:gd name="connsiteY1" fmla="*/ 55966 h 444519"/>
              <a:gd name="connsiteX2" fmla="*/ 539786 w 1877697"/>
              <a:gd name="connsiteY2" fmla="*/ 108723 h 444519"/>
              <a:gd name="connsiteX3" fmla="*/ 1194304 w 1877697"/>
              <a:gd name="connsiteY3" fmla="*/ 127974 h 444519"/>
              <a:gd name="connsiteX4" fmla="*/ 1877697 w 1877697"/>
              <a:gd name="connsiteY4" fmla="*/ 147224 h 444519"/>
              <a:gd name="connsiteX0" fmla="*/ 15391 w 2031616"/>
              <a:gd name="connsiteY0" fmla="*/ 676585 h 676585"/>
              <a:gd name="connsiteX1" fmla="*/ 87399 w 2031616"/>
              <a:gd name="connsiteY1" fmla="*/ 288032 h 676585"/>
              <a:gd name="connsiteX2" fmla="*/ 539786 w 2031616"/>
              <a:gd name="connsiteY2" fmla="*/ 340789 h 676585"/>
              <a:gd name="connsiteX3" fmla="*/ 1194304 w 2031616"/>
              <a:gd name="connsiteY3" fmla="*/ 360040 h 676585"/>
              <a:gd name="connsiteX4" fmla="*/ 2031616 w 2031616"/>
              <a:gd name="connsiteY4" fmla="*/ 0 h 676585"/>
              <a:gd name="connsiteX0" fmla="*/ 0 w 2016225"/>
              <a:gd name="connsiteY0" fmla="*/ 676585 h 676585"/>
              <a:gd name="connsiteX1" fmla="*/ 202283 w 2016225"/>
              <a:gd name="connsiteY1" fmla="*/ 541266 h 676585"/>
              <a:gd name="connsiteX2" fmla="*/ 524395 w 2016225"/>
              <a:gd name="connsiteY2" fmla="*/ 340789 h 676585"/>
              <a:gd name="connsiteX3" fmla="*/ 1178913 w 2016225"/>
              <a:gd name="connsiteY3" fmla="*/ 360040 h 676585"/>
              <a:gd name="connsiteX4" fmla="*/ 2016225 w 2016225"/>
              <a:gd name="connsiteY4" fmla="*/ 0 h 676585"/>
              <a:gd name="connsiteX0" fmla="*/ 0 w 1798552"/>
              <a:gd name="connsiteY0" fmla="*/ 676587 h 676587"/>
              <a:gd name="connsiteX1" fmla="*/ 202283 w 1798552"/>
              <a:gd name="connsiteY1" fmla="*/ 541268 h 676587"/>
              <a:gd name="connsiteX2" fmla="*/ 524395 w 1798552"/>
              <a:gd name="connsiteY2" fmla="*/ 340791 h 676587"/>
              <a:gd name="connsiteX3" fmla="*/ 1178913 w 1798552"/>
              <a:gd name="connsiteY3" fmla="*/ 360042 h 676587"/>
              <a:gd name="connsiteX4" fmla="*/ 1798552 w 1798552"/>
              <a:gd name="connsiteY4" fmla="*/ 0 h 676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8552" h="676587">
                <a:moveTo>
                  <a:pt x="0" y="676587"/>
                </a:moveTo>
                <a:cubicBezTo>
                  <a:pt x="1106" y="675247"/>
                  <a:pt x="114884" y="597234"/>
                  <a:pt x="202283" y="541268"/>
                </a:cubicBezTo>
                <a:cubicBezTo>
                  <a:pt x="289682" y="485302"/>
                  <a:pt x="361623" y="370995"/>
                  <a:pt x="524395" y="340791"/>
                </a:cubicBezTo>
                <a:cubicBezTo>
                  <a:pt x="687167" y="310587"/>
                  <a:pt x="1178913" y="360042"/>
                  <a:pt x="1178913" y="360042"/>
                </a:cubicBezTo>
                <a:lnTo>
                  <a:pt x="1798552" y="0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3" name="Группа 42"/>
          <p:cNvGrpSpPr>
            <a:grpSpLocks/>
          </p:cNvGrpSpPr>
          <p:nvPr/>
        </p:nvGrpSpPr>
        <p:grpSpPr bwMode="auto">
          <a:xfrm>
            <a:off x="3563888" y="4797152"/>
            <a:ext cx="1336675" cy="825500"/>
            <a:chOff x="3933825" y="2114551"/>
            <a:chExt cx="1336675" cy="825500"/>
          </a:xfrm>
        </p:grpSpPr>
        <p:grpSp>
          <p:nvGrpSpPr>
            <p:cNvPr id="24" name="Группа 16"/>
            <p:cNvGrpSpPr>
              <a:grpSpLocks/>
            </p:cNvGrpSpPr>
            <p:nvPr/>
          </p:nvGrpSpPr>
          <p:grpSpPr bwMode="auto">
            <a:xfrm flipH="1">
              <a:off x="3933825" y="2114551"/>
              <a:ext cx="1246188" cy="825500"/>
              <a:chOff x="1316039" y="2320783"/>
              <a:chExt cx="1246764" cy="825642"/>
            </a:xfrm>
          </p:grpSpPr>
          <p:grpSp>
            <p:nvGrpSpPr>
              <p:cNvPr id="26" name="Группа 11"/>
              <p:cNvGrpSpPr>
                <a:grpSpLocks/>
              </p:cNvGrpSpPr>
              <p:nvPr/>
            </p:nvGrpSpPr>
            <p:grpSpPr bwMode="auto">
              <a:xfrm>
                <a:off x="1902402" y="2320783"/>
                <a:ext cx="660401" cy="825642"/>
                <a:chOff x="4825999" y="2520808"/>
                <a:chExt cx="660401" cy="825642"/>
              </a:xfrm>
            </p:grpSpPr>
            <p:sp>
              <p:nvSpPr>
                <p:cNvPr id="28" name="Скругленный прямоугольник 8"/>
                <p:cNvSpPr>
                  <a:spLocks noChangeArrowheads="1"/>
                </p:cNvSpPr>
                <p:nvPr/>
              </p:nvSpPr>
              <p:spPr bwMode="auto">
                <a:xfrm>
                  <a:off x="4825695" y="2520808"/>
                  <a:ext cx="660705" cy="82564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6E6FF"/>
                </a:solidFill>
                <a:ln w="12700" algn="ctr">
                  <a:noFill/>
                  <a:round/>
                  <a:headEnd/>
                  <a:tailEnd type="triangle" w="lg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36000" rIns="0" bIns="0"/>
                <a:lstStyle/>
                <a:p>
                  <a:pPr algn="ctr">
                    <a:defRPr/>
                  </a:pPr>
                  <a:r>
                    <a:rPr lang="en-US" sz="2600" b="1">
                      <a:latin typeface="Courier New" pitchFamily="49" charset="0"/>
                      <a:cs typeface="Courier New" pitchFamily="49" charset="0"/>
                    </a:rPr>
                    <a:t>N</a:t>
                  </a:r>
                  <a:endParaRPr lang="ru-RU" sz="2600" b="1">
                    <a:latin typeface="Courier New" pitchFamily="49" charset="0"/>
                    <a:cs typeface="Courier New" pitchFamily="49" charset="0"/>
                  </a:endParaRPr>
                </a:p>
              </p:txBody>
            </p:sp>
            <p:sp>
              <p:nvSpPr>
                <p:cNvPr id="29" name="Скругленный прямоугольник 9"/>
                <p:cNvSpPr>
                  <a:spLocks noChangeArrowheads="1"/>
                </p:cNvSpPr>
                <p:nvPr/>
              </p:nvSpPr>
              <p:spPr bwMode="auto">
                <a:xfrm>
                  <a:off x="5002069" y="2876408"/>
                  <a:ext cx="331932" cy="425592"/>
                </a:xfrm>
                <a:prstGeom prst="roundRect">
                  <a:avLst>
                    <a:gd name="adj" fmla="val 16667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 type="triangle" w="lg" len="lg"/>
                    </a14:hiddenLine>
                  </a:ext>
                </a:extLst>
              </p:spPr>
              <p:txBody>
                <a:bodyPr lIns="0" tIns="3600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/>
                  <a:r>
                    <a:rPr lang="en-US" altLang="ru-RU" sz="2600" b="1">
                      <a:latin typeface="Courier New" pitchFamily="49" charset="0"/>
                      <a:cs typeface="Courier New" pitchFamily="49" charset="0"/>
                    </a:rPr>
                    <a:t>3</a:t>
                  </a:r>
                  <a:endParaRPr lang="ru-RU" altLang="ru-RU" sz="2600" b="1">
                    <a:latin typeface="Courier New" pitchFamily="49" charset="0"/>
                    <a:cs typeface="Courier New" pitchFamily="49" charset="0"/>
                  </a:endParaRPr>
                </a:p>
              </p:txBody>
            </p:sp>
            <p:sp>
              <p:nvSpPr>
                <p:cNvPr id="30" name="Полилиния 10"/>
                <p:cNvSpPr>
                  <a:spLocks noChangeArrowheads="1"/>
                </p:cNvSpPr>
                <p:nvPr/>
              </p:nvSpPr>
              <p:spPr bwMode="auto">
                <a:xfrm>
                  <a:off x="5003800" y="2940050"/>
                  <a:ext cx="292100" cy="0"/>
                </a:xfrm>
                <a:custGeom>
                  <a:avLst/>
                  <a:gdLst>
                    <a:gd name="T0" fmla="*/ 0 w 292100"/>
                    <a:gd name="T1" fmla="*/ 292100 w 292100"/>
                    <a:gd name="T2" fmla="*/ 0 60000 65536"/>
                    <a:gd name="T3" fmla="*/ 0 60000 65536"/>
                    <a:gd name="T4" fmla="*/ 0 w 292100"/>
                    <a:gd name="T5" fmla="*/ 292100 w 29210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92100">
                      <a:moveTo>
                        <a:pt x="0" y="0"/>
                      </a:moveTo>
                      <a:lnTo>
                        <a:pt x="292100" y="0"/>
                      </a:lnTo>
                    </a:path>
                  </a:pathLst>
                </a:cu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7" name="Полилиния 15"/>
              <p:cNvSpPr>
                <a:spLocks/>
              </p:cNvSpPr>
              <p:nvPr/>
            </p:nvSpPr>
            <p:spPr bwMode="auto">
              <a:xfrm flipV="1">
                <a:off x="1316039" y="2428874"/>
                <a:ext cx="588962" cy="263237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5" name="Прямоугольник 15"/>
            <p:cNvSpPr>
              <a:spLocks noChangeArrowheads="1"/>
            </p:cNvSpPr>
            <p:nvPr/>
          </p:nvSpPr>
          <p:spPr bwMode="auto">
            <a:xfrm>
              <a:off x="4684713" y="2313896"/>
              <a:ext cx="585787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*</a:t>
              </a:r>
              <a:r>
                <a:rPr lang="en-US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</a:t>
              </a:r>
              <a:endParaRPr lang="ru-RU" altLang="ru-RU">
                <a:solidFill>
                  <a:srgbClr val="0000FF"/>
                </a:solidFill>
              </a:endParaRPr>
            </a:p>
          </p:txBody>
        </p:sp>
      </p:grpSp>
      <p:sp>
        <p:nvSpPr>
          <p:cNvPr id="31" name="Полилиния 30"/>
          <p:cNvSpPr/>
          <p:nvPr/>
        </p:nvSpPr>
        <p:spPr>
          <a:xfrm flipV="1">
            <a:off x="1475656" y="4746840"/>
            <a:ext cx="2009589" cy="271462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5573"/>
              <a:gd name="connsiteY0" fmla="*/ 693018 h 693018"/>
              <a:gd name="connsiteX1" fmla="*/ 452387 w 1865573"/>
              <a:gd name="connsiteY1" fmla="*/ 96252 h 693018"/>
              <a:gd name="connsiteX2" fmla="*/ 1106905 w 1865573"/>
              <a:gd name="connsiteY2" fmla="*/ 115503 h 693018"/>
              <a:gd name="connsiteX3" fmla="*/ 1865573 w 1865573"/>
              <a:gd name="connsiteY3" fmla="*/ 399858 h 693018"/>
              <a:gd name="connsiteX0" fmla="*/ 0 w 1865573"/>
              <a:gd name="connsiteY0" fmla="*/ 577515 h 577515"/>
              <a:gd name="connsiteX1" fmla="*/ 648072 w 1865573"/>
              <a:gd name="connsiteY1" fmla="*/ 289483 h 577515"/>
              <a:gd name="connsiteX2" fmla="*/ 1106905 w 1865573"/>
              <a:gd name="connsiteY2" fmla="*/ 0 h 577515"/>
              <a:gd name="connsiteX3" fmla="*/ 1865573 w 1865573"/>
              <a:gd name="connsiteY3" fmla="*/ 284355 h 577515"/>
              <a:gd name="connsiteX0" fmla="*/ 0 w 1865573"/>
              <a:gd name="connsiteY0" fmla="*/ 360041 h 360041"/>
              <a:gd name="connsiteX1" fmla="*/ 648072 w 1865573"/>
              <a:gd name="connsiteY1" fmla="*/ 72009 h 360041"/>
              <a:gd name="connsiteX2" fmla="*/ 1152128 w 1865573"/>
              <a:gd name="connsiteY2" fmla="*/ 0 h 360041"/>
              <a:gd name="connsiteX3" fmla="*/ 1865573 w 1865573"/>
              <a:gd name="connsiteY3" fmla="*/ 66881 h 360041"/>
              <a:gd name="connsiteX0" fmla="*/ 0 w 1865573"/>
              <a:gd name="connsiteY0" fmla="*/ 432048 h 432048"/>
              <a:gd name="connsiteX1" fmla="*/ 648072 w 1865573"/>
              <a:gd name="connsiteY1" fmla="*/ 72009 h 432048"/>
              <a:gd name="connsiteX2" fmla="*/ 1152128 w 1865573"/>
              <a:gd name="connsiteY2" fmla="*/ 0 h 432048"/>
              <a:gd name="connsiteX3" fmla="*/ 1865573 w 1865573"/>
              <a:gd name="connsiteY3" fmla="*/ 66881 h 432048"/>
              <a:gd name="connsiteX0" fmla="*/ 0 w 1865573"/>
              <a:gd name="connsiteY0" fmla="*/ 432048 h 432048"/>
              <a:gd name="connsiteX1" fmla="*/ 648072 w 1865573"/>
              <a:gd name="connsiteY1" fmla="*/ 72009 h 432048"/>
              <a:gd name="connsiteX2" fmla="*/ 1152128 w 1865573"/>
              <a:gd name="connsiteY2" fmla="*/ 0 h 432048"/>
              <a:gd name="connsiteX3" fmla="*/ 1865573 w 1865573"/>
              <a:gd name="connsiteY3" fmla="*/ 66881 h 432048"/>
              <a:gd name="connsiteX0" fmla="*/ 0 w 2009589"/>
              <a:gd name="connsiteY0" fmla="*/ 145602 h 145602"/>
              <a:gd name="connsiteX1" fmla="*/ 792088 w 2009589"/>
              <a:gd name="connsiteY1" fmla="*/ 73595 h 145602"/>
              <a:gd name="connsiteX2" fmla="*/ 1296144 w 2009589"/>
              <a:gd name="connsiteY2" fmla="*/ 1586 h 145602"/>
              <a:gd name="connsiteX3" fmla="*/ 2009589 w 2009589"/>
              <a:gd name="connsiteY3" fmla="*/ 68467 h 145602"/>
              <a:gd name="connsiteX0" fmla="*/ 0 w 2009589"/>
              <a:gd name="connsiteY0" fmla="*/ 144016 h 338343"/>
              <a:gd name="connsiteX1" fmla="*/ 792088 w 2009589"/>
              <a:gd name="connsiteY1" fmla="*/ 72009 h 338343"/>
              <a:gd name="connsiteX2" fmla="*/ 1296144 w 2009589"/>
              <a:gd name="connsiteY2" fmla="*/ 0 h 338343"/>
              <a:gd name="connsiteX3" fmla="*/ 2009589 w 2009589"/>
              <a:gd name="connsiteY3" fmla="*/ 66881 h 338343"/>
              <a:gd name="connsiteX0" fmla="*/ 0 w 2009589"/>
              <a:gd name="connsiteY0" fmla="*/ 144016 h 338343"/>
              <a:gd name="connsiteX1" fmla="*/ 864096 w 2009589"/>
              <a:gd name="connsiteY1" fmla="*/ 288031 h 338343"/>
              <a:gd name="connsiteX2" fmla="*/ 1296144 w 2009589"/>
              <a:gd name="connsiteY2" fmla="*/ 0 h 338343"/>
              <a:gd name="connsiteX3" fmla="*/ 2009589 w 2009589"/>
              <a:gd name="connsiteY3" fmla="*/ 66881 h 338343"/>
              <a:gd name="connsiteX0" fmla="*/ 0 w 2009589"/>
              <a:gd name="connsiteY0" fmla="*/ 77135 h 271462"/>
              <a:gd name="connsiteX1" fmla="*/ 864096 w 2009589"/>
              <a:gd name="connsiteY1" fmla="*/ 221150 h 271462"/>
              <a:gd name="connsiteX2" fmla="*/ 1368152 w 2009589"/>
              <a:gd name="connsiteY2" fmla="*/ 149142 h 271462"/>
              <a:gd name="connsiteX3" fmla="*/ 2009589 w 2009589"/>
              <a:gd name="connsiteY3" fmla="*/ 0 h 2714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09589" h="271462">
                <a:moveTo>
                  <a:pt x="0" y="77135"/>
                </a:moveTo>
                <a:cubicBezTo>
                  <a:pt x="413911" y="271462"/>
                  <a:pt x="636071" y="209149"/>
                  <a:pt x="864096" y="221150"/>
                </a:cubicBezTo>
                <a:cubicBezTo>
                  <a:pt x="1092121" y="233151"/>
                  <a:pt x="1368152" y="149142"/>
                  <a:pt x="1368152" y="149142"/>
                </a:cubicBezTo>
                <a:lnTo>
                  <a:pt x="2009589" y="0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олилиния 31"/>
          <p:cNvSpPr/>
          <p:nvPr/>
        </p:nvSpPr>
        <p:spPr>
          <a:xfrm flipV="1">
            <a:off x="1475656" y="5013176"/>
            <a:ext cx="2016224" cy="388553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0 w 2016224"/>
              <a:gd name="connsiteY0" fmla="*/ 388553 h 388553"/>
              <a:gd name="connsiteX1" fmla="*/ 524395 w 2016224"/>
              <a:gd name="connsiteY1" fmla="*/ 52757 h 388553"/>
              <a:gd name="connsiteX2" fmla="*/ 1178913 w 2016224"/>
              <a:gd name="connsiteY2" fmla="*/ 72008 h 388553"/>
              <a:gd name="connsiteX3" fmla="*/ 2016224 w 2016224"/>
              <a:gd name="connsiteY3" fmla="*/ 244537 h 388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16224" h="388553">
                <a:moveTo>
                  <a:pt x="0" y="388553"/>
                </a:moveTo>
                <a:cubicBezTo>
                  <a:pt x="133951" y="138296"/>
                  <a:pt x="327910" y="105514"/>
                  <a:pt x="524395" y="52757"/>
                </a:cubicBezTo>
                <a:cubicBezTo>
                  <a:pt x="720880" y="0"/>
                  <a:pt x="1178913" y="72008"/>
                  <a:pt x="1178913" y="72008"/>
                </a:cubicBezTo>
                <a:lnTo>
                  <a:pt x="2016224" y="244537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олилиния 32"/>
          <p:cNvSpPr/>
          <p:nvPr/>
        </p:nvSpPr>
        <p:spPr>
          <a:xfrm flipV="1">
            <a:off x="1475657" y="4941168"/>
            <a:ext cx="2016224" cy="194764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15391 w 1877697"/>
              <a:gd name="connsiteY0" fmla="*/ 444519 h 444519"/>
              <a:gd name="connsiteX1" fmla="*/ 87399 w 1877697"/>
              <a:gd name="connsiteY1" fmla="*/ 55966 h 444519"/>
              <a:gd name="connsiteX2" fmla="*/ 539786 w 1877697"/>
              <a:gd name="connsiteY2" fmla="*/ 108723 h 444519"/>
              <a:gd name="connsiteX3" fmla="*/ 1194304 w 1877697"/>
              <a:gd name="connsiteY3" fmla="*/ 127974 h 444519"/>
              <a:gd name="connsiteX4" fmla="*/ 1877697 w 1877697"/>
              <a:gd name="connsiteY4" fmla="*/ 147224 h 444519"/>
              <a:gd name="connsiteX0" fmla="*/ 15391 w 2031616"/>
              <a:gd name="connsiteY0" fmla="*/ 676585 h 676585"/>
              <a:gd name="connsiteX1" fmla="*/ 87399 w 2031616"/>
              <a:gd name="connsiteY1" fmla="*/ 288032 h 676585"/>
              <a:gd name="connsiteX2" fmla="*/ 539786 w 2031616"/>
              <a:gd name="connsiteY2" fmla="*/ 340789 h 676585"/>
              <a:gd name="connsiteX3" fmla="*/ 1194304 w 2031616"/>
              <a:gd name="connsiteY3" fmla="*/ 360040 h 676585"/>
              <a:gd name="connsiteX4" fmla="*/ 2031616 w 2031616"/>
              <a:gd name="connsiteY4" fmla="*/ 0 h 676585"/>
              <a:gd name="connsiteX0" fmla="*/ 0 w 2016225"/>
              <a:gd name="connsiteY0" fmla="*/ 676585 h 676585"/>
              <a:gd name="connsiteX1" fmla="*/ 202283 w 2016225"/>
              <a:gd name="connsiteY1" fmla="*/ 541266 h 676585"/>
              <a:gd name="connsiteX2" fmla="*/ 524395 w 2016225"/>
              <a:gd name="connsiteY2" fmla="*/ 340789 h 676585"/>
              <a:gd name="connsiteX3" fmla="*/ 1178913 w 2016225"/>
              <a:gd name="connsiteY3" fmla="*/ 360040 h 676585"/>
              <a:gd name="connsiteX4" fmla="*/ 2016225 w 2016225"/>
              <a:gd name="connsiteY4" fmla="*/ 0 h 676585"/>
              <a:gd name="connsiteX0" fmla="*/ 0 w 1798552"/>
              <a:gd name="connsiteY0" fmla="*/ 676587 h 676587"/>
              <a:gd name="connsiteX1" fmla="*/ 202283 w 1798552"/>
              <a:gd name="connsiteY1" fmla="*/ 541268 h 676587"/>
              <a:gd name="connsiteX2" fmla="*/ 524395 w 1798552"/>
              <a:gd name="connsiteY2" fmla="*/ 340791 h 676587"/>
              <a:gd name="connsiteX3" fmla="*/ 1178913 w 1798552"/>
              <a:gd name="connsiteY3" fmla="*/ 360042 h 676587"/>
              <a:gd name="connsiteX4" fmla="*/ 1798552 w 1798552"/>
              <a:gd name="connsiteY4" fmla="*/ 0 h 676587"/>
              <a:gd name="connsiteX0" fmla="*/ 0 w 2031615"/>
              <a:gd name="connsiteY0" fmla="*/ 365999 h 365999"/>
              <a:gd name="connsiteX1" fmla="*/ 202283 w 2031615"/>
              <a:gd name="connsiteY1" fmla="*/ 230680 h 365999"/>
              <a:gd name="connsiteX2" fmla="*/ 524395 w 2031615"/>
              <a:gd name="connsiteY2" fmla="*/ 30203 h 365999"/>
              <a:gd name="connsiteX3" fmla="*/ 1178913 w 2031615"/>
              <a:gd name="connsiteY3" fmla="*/ 49454 h 365999"/>
              <a:gd name="connsiteX4" fmla="*/ 2031615 w 2031615"/>
              <a:gd name="connsiteY4" fmla="*/ 95365 h 365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1615" h="365999">
                <a:moveTo>
                  <a:pt x="0" y="365999"/>
                </a:moveTo>
                <a:cubicBezTo>
                  <a:pt x="1106" y="364659"/>
                  <a:pt x="114884" y="286646"/>
                  <a:pt x="202283" y="230680"/>
                </a:cubicBezTo>
                <a:cubicBezTo>
                  <a:pt x="289682" y="174714"/>
                  <a:pt x="361623" y="60407"/>
                  <a:pt x="524395" y="30203"/>
                </a:cubicBezTo>
                <a:cubicBezTo>
                  <a:pt x="687167" y="-1"/>
                  <a:pt x="1178913" y="49454"/>
                  <a:pt x="1178913" y="49454"/>
                </a:cubicBezTo>
                <a:lnTo>
                  <a:pt x="2031615" y="95365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олилиния 33"/>
          <p:cNvSpPr/>
          <p:nvPr/>
        </p:nvSpPr>
        <p:spPr>
          <a:xfrm flipV="1">
            <a:off x="1475656" y="5085184"/>
            <a:ext cx="1944216" cy="724591"/>
          </a:xfrm>
          <a:custGeom>
            <a:avLst/>
            <a:gdLst>
              <a:gd name="connsiteX0" fmla="*/ 0 w 1790298"/>
              <a:gd name="connsiteY0" fmla="*/ 693018 h 693018"/>
              <a:gd name="connsiteX1" fmla="*/ 452387 w 1790298"/>
              <a:gd name="connsiteY1" fmla="*/ 96252 h 693018"/>
              <a:gd name="connsiteX2" fmla="*/ 1106905 w 1790298"/>
              <a:gd name="connsiteY2" fmla="*/ 115503 h 693018"/>
              <a:gd name="connsiteX3" fmla="*/ 1790298 w 1790298"/>
              <a:gd name="connsiteY3" fmla="*/ 134753 h 693018"/>
              <a:gd name="connsiteX0" fmla="*/ 0 w 1862306"/>
              <a:gd name="connsiteY0" fmla="*/ 388553 h 388553"/>
              <a:gd name="connsiteX1" fmla="*/ 524395 w 1862306"/>
              <a:gd name="connsiteY1" fmla="*/ 52757 h 388553"/>
              <a:gd name="connsiteX2" fmla="*/ 1178913 w 1862306"/>
              <a:gd name="connsiteY2" fmla="*/ 72008 h 388553"/>
              <a:gd name="connsiteX3" fmla="*/ 1862306 w 1862306"/>
              <a:gd name="connsiteY3" fmla="*/ 91258 h 388553"/>
              <a:gd name="connsiteX0" fmla="*/ 0 w 2016224"/>
              <a:gd name="connsiteY0" fmla="*/ 388553 h 388553"/>
              <a:gd name="connsiteX1" fmla="*/ 524395 w 2016224"/>
              <a:gd name="connsiteY1" fmla="*/ 52757 h 388553"/>
              <a:gd name="connsiteX2" fmla="*/ 1178913 w 2016224"/>
              <a:gd name="connsiteY2" fmla="*/ 72008 h 388553"/>
              <a:gd name="connsiteX3" fmla="*/ 2016224 w 2016224"/>
              <a:gd name="connsiteY3" fmla="*/ 244537 h 388553"/>
              <a:gd name="connsiteX0" fmla="*/ 0 w 2016224"/>
              <a:gd name="connsiteY0" fmla="*/ 724591 h 724591"/>
              <a:gd name="connsiteX1" fmla="*/ 524395 w 2016224"/>
              <a:gd name="connsiteY1" fmla="*/ 100763 h 724591"/>
              <a:gd name="connsiteX2" fmla="*/ 1178913 w 2016224"/>
              <a:gd name="connsiteY2" fmla="*/ 120014 h 724591"/>
              <a:gd name="connsiteX3" fmla="*/ 2016224 w 2016224"/>
              <a:gd name="connsiteY3" fmla="*/ 292543 h 724591"/>
              <a:gd name="connsiteX0" fmla="*/ 0 w 1944216"/>
              <a:gd name="connsiteY0" fmla="*/ 724591 h 724591"/>
              <a:gd name="connsiteX1" fmla="*/ 524395 w 1944216"/>
              <a:gd name="connsiteY1" fmla="*/ 100763 h 724591"/>
              <a:gd name="connsiteX2" fmla="*/ 1178913 w 1944216"/>
              <a:gd name="connsiteY2" fmla="*/ 120014 h 724591"/>
              <a:gd name="connsiteX3" fmla="*/ 1944216 w 1944216"/>
              <a:gd name="connsiteY3" fmla="*/ 580575 h 724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4216" h="724591">
                <a:moveTo>
                  <a:pt x="0" y="724591"/>
                </a:moveTo>
                <a:cubicBezTo>
                  <a:pt x="133951" y="474334"/>
                  <a:pt x="327910" y="201526"/>
                  <a:pt x="524395" y="100763"/>
                </a:cubicBezTo>
                <a:cubicBezTo>
                  <a:pt x="720881" y="0"/>
                  <a:pt x="1178913" y="120014"/>
                  <a:pt x="1178913" y="120014"/>
                </a:cubicBezTo>
                <a:lnTo>
                  <a:pt x="1944216" y="580575"/>
                </a:lnTo>
              </a:path>
            </a:pathLst>
          </a:cu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35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r>
              <a:rPr kumimoji="0" lang="en-US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Количество </a:t>
            </a:r>
            <a:r>
              <a:rPr lang="ru-RU" altLang="ru-RU" sz="4400" dirty="0" smtClean="0">
                <a:latin typeface="+mj-lt"/>
                <a:ea typeface="+mj-ea"/>
                <a:cs typeface="+mj-cs"/>
              </a:rPr>
              <a:t>программ</a:t>
            </a: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475656" y="3717032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M</a:t>
            </a:r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1547664" y="5805264"/>
            <a:ext cx="3225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P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80725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D165252-D462-4BCF-9A5F-3C21C2F0DDC6}" type="slidenum">
              <a:rPr lang="ru-RU" altLang="ru-RU" smtClean="0"/>
              <a:pPr eaLnBrk="1" hangingPunct="1"/>
              <a:t>6</a:t>
            </a:fld>
            <a:endParaRPr lang="ru-RU" alt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00050" y="801688"/>
            <a:ext cx="496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333399"/>
                </a:solidFill>
              </a:rPr>
              <a:t>Как получить число </a:t>
            </a:r>
            <a:r>
              <a:rPr lang="en-US" altLang="ru-RU" sz="2400" b="1">
                <a:solidFill>
                  <a:srgbClr val="333399"/>
                </a:solidFill>
              </a:rPr>
              <a:t>N</a:t>
            </a:r>
            <a:r>
              <a:rPr lang="ru-RU" altLang="ru-RU" sz="2400" b="1">
                <a:solidFill>
                  <a:srgbClr val="333399"/>
                </a:solidFill>
              </a:rPr>
              <a:t>:</a:t>
            </a:r>
            <a:endParaRPr lang="ru-RU" altLang="ru-RU" b="1">
              <a:solidFill>
                <a:srgbClr val="333399"/>
              </a:solidFill>
            </a:endParaRPr>
          </a:p>
        </p:txBody>
      </p:sp>
      <p:sp>
        <p:nvSpPr>
          <p:cNvPr id="5" name="Овал 4"/>
          <p:cNvSpPr>
            <a:spLocks noChangeArrowheads="1"/>
          </p:cNvSpPr>
          <p:nvPr/>
        </p:nvSpPr>
        <p:spPr bwMode="auto">
          <a:xfrm>
            <a:off x="5130800" y="1808163"/>
            <a:ext cx="541338" cy="541337"/>
          </a:xfrm>
          <a:prstGeom prst="ellipse">
            <a:avLst/>
          </a:prstGeom>
          <a:solidFill>
            <a:srgbClr val="66FF66"/>
          </a:solidFill>
          <a:ln w="12700" algn="ctr">
            <a:noFill/>
            <a:round/>
            <a:headEnd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algn="ctr">
              <a:defRPr/>
            </a:pP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665163" y="2268538"/>
            <a:ext cx="325596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600" b="1">
                <a:solidFill>
                  <a:srgbClr val="FF0000"/>
                </a:solidFill>
                <a:cs typeface="Courier New" pitchFamily="49" charset="0"/>
              </a:rPr>
              <a:t>если делится на </a:t>
            </a:r>
            <a:r>
              <a:rPr lang="en-US" altLang="ru-RU" sz="2600" b="1">
                <a:solidFill>
                  <a:srgbClr val="FF0000"/>
                </a:solidFill>
                <a:cs typeface="Courier New" pitchFamily="49" charset="0"/>
              </a:rPr>
              <a:t>3</a:t>
            </a:r>
            <a:r>
              <a:rPr lang="ru-RU" altLang="ru-RU" sz="2600" b="1">
                <a:solidFill>
                  <a:srgbClr val="FF0000"/>
                </a:solidFill>
                <a:cs typeface="Courier New" pitchFamily="49" charset="0"/>
              </a:rPr>
              <a:t>!</a:t>
            </a:r>
            <a:endParaRPr lang="ru-RU" altLang="ru-RU">
              <a:solidFill>
                <a:srgbClr val="FF0000"/>
              </a:solidFill>
            </a:endParaRPr>
          </a:p>
        </p:txBody>
      </p:sp>
      <p:grpSp>
        <p:nvGrpSpPr>
          <p:cNvPr id="2" name="Группа 42"/>
          <p:cNvGrpSpPr>
            <a:grpSpLocks/>
          </p:cNvGrpSpPr>
          <p:nvPr/>
        </p:nvGrpSpPr>
        <p:grpSpPr bwMode="auto">
          <a:xfrm>
            <a:off x="3933825" y="2114550"/>
            <a:ext cx="1336675" cy="825500"/>
            <a:chOff x="3933825" y="2114551"/>
            <a:chExt cx="1336675" cy="825500"/>
          </a:xfrm>
        </p:grpSpPr>
        <p:grpSp>
          <p:nvGrpSpPr>
            <p:cNvPr id="162832" name="Группа 16"/>
            <p:cNvGrpSpPr>
              <a:grpSpLocks/>
            </p:cNvGrpSpPr>
            <p:nvPr/>
          </p:nvGrpSpPr>
          <p:grpSpPr bwMode="auto">
            <a:xfrm flipH="1">
              <a:off x="3933825" y="2114551"/>
              <a:ext cx="1246188" cy="825500"/>
              <a:chOff x="1316039" y="2320783"/>
              <a:chExt cx="1246764" cy="825642"/>
            </a:xfrm>
          </p:grpSpPr>
          <p:grpSp>
            <p:nvGrpSpPr>
              <p:cNvPr id="162834" name="Группа 11"/>
              <p:cNvGrpSpPr>
                <a:grpSpLocks/>
              </p:cNvGrpSpPr>
              <p:nvPr/>
            </p:nvGrpSpPr>
            <p:grpSpPr bwMode="auto">
              <a:xfrm>
                <a:off x="1902402" y="2320783"/>
                <a:ext cx="660401" cy="825642"/>
                <a:chOff x="4825999" y="2520808"/>
                <a:chExt cx="660401" cy="825642"/>
              </a:xfrm>
            </p:grpSpPr>
            <p:sp>
              <p:nvSpPr>
                <p:cNvPr id="12" name="Скругленный прямоугольник 8"/>
                <p:cNvSpPr>
                  <a:spLocks noChangeArrowheads="1"/>
                </p:cNvSpPr>
                <p:nvPr/>
              </p:nvSpPr>
              <p:spPr bwMode="auto">
                <a:xfrm>
                  <a:off x="4825695" y="2520808"/>
                  <a:ext cx="660705" cy="825642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E6E6FF"/>
                </a:solidFill>
                <a:ln w="12700" algn="ctr">
                  <a:noFill/>
                  <a:round/>
                  <a:headEnd/>
                  <a:tailEnd type="triangle" w="lg" len="lg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lIns="0" tIns="36000" rIns="0" bIns="0"/>
                <a:lstStyle/>
                <a:p>
                  <a:pPr algn="ctr">
                    <a:defRPr/>
                  </a:pPr>
                  <a:r>
                    <a:rPr lang="en-US" sz="2600" b="1">
                      <a:latin typeface="Courier New" pitchFamily="49" charset="0"/>
                      <a:cs typeface="Courier New" pitchFamily="49" charset="0"/>
                    </a:rPr>
                    <a:t>N</a:t>
                  </a:r>
                  <a:endParaRPr lang="ru-RU" sz="2600" b="1">
                    <a:latin typeface="Courier New" pitchFamily="49" charset="0"/>
                    <a:cs typeface="Courier New" pitchFamily="49" charset="0"/>
                  </a:endParaRPr>
                </a:p>
              </p:txBody>
            </p:sp>
            <p:sp>
              <p:nvSpPr>
                <p:cNvPr id="162837" name="Скругленный прямоугольник 9"/>
                <p:cNvSpPr>
                  <a:spLocks noChangeArrowheads="1"/>
                </p:cNvSpPr>
                <p:nvPr/>
              </p:nvSpPr>
              <p:spPr bwMode="auto">
                <a:xfrm>
                  <a:off x="5002069" y="2876408"/>
                  <a:ext cx="331932" cy="425592"/>
                </a:xfrm>
                <a:prstGeom prst="roundRect">
                  <a:avLst>
                    <a:gd name="adj" fmla="val 16667"/>
                  </a:avLst>
                </a:prstGeom>
                <a:noFill/>
                <a:ln>
                  <a:noFill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="" xmlns:a14="http://schemas.microsoft.com/office/drawing/2010/main" w="12700" algn="ctr">
                      <a:solidFill>
                        <a:srgbClr val="000000"/>
                      </a:solidFill>
                      <a:round/>
                      <a:headEnd/>
                      <a:tailEnd type="triangle" w="lg" len="lg"/>
                    </a14:hiddenLine>
                  </a:ext>
                </a:extLst>
              </p:spPr>
              <p:txBody>
                <a:bodyPr lIns="0" tIns="36000" rIns="0" bIns="0"/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/>
                  <a:r>
                    <a:rPr lang="en-US" altLang="ru-RU" sz="2600" b="1">
                      <a:latin typeface="Courier New" pitchFamily="49" charset="0"/>
                      <a:cs typeface="Courier New" pitchFamily="49" charset="0"/>
                    </a:rPr>
                    <a:t>3</a:t>
                  </a:r>
                  <a:endParaRPr lang="ru-RU" altLang="ru-RU" sz="2600" b="1">
                    <a:latin typeface="Courier New" pitchFamily="49" charset="0"/>
                    <a:cs typeface="Courier New" pitchFamily="49" charset="0"/>
                  </a:endParaRPr>
                </a:p>
              </p:txBody>
            </p:sp>
            <p:sp>
              <p:nvSpPr>
                <p:cNvPr id="162838" name="Полилиния 10"/>
                <p:cNvSpPr>
                  <a:spLocks noChangeArrowheads="1"/>
                </p:cNvSpPr>
                <p:nvPr/>
              </p:nvSpPr>
              <p:spPr bwMode="auto">
                <a:xfrm>
                  <a:off x="5003800" y="2940050"/>
                  <a:ext cx="292100" cy="0"/>
                </a:xfrm>
                <a:custGeom>
                  <a:avLst/>
                  <a:gdLst>
                    <a:gd name="T0" fmla="*/ 0 w 292100"/>
                    <a:gd name="T1" fmla="*/ 292100 w 292100"/>
                    <a:gd name="T2" fmla="*/ 0 60000 65536"/>
                    <a:gd name="T3" fmla="*/ 0 60000 65536"/>
                    <a:gd name="T4" fmla="*/ 0 w 292100"/>
                    <a:gd name="T5" fmla="*/ 292100 w 292100"/>
                  </a:gdLst>
                  <a:ahLst/>
                  <a:cxnLst>
                    <a:cxn ang="T2">
                      <a:pos x="T0" y="0"/>
                    </a:cxn>
                    <a:cxn ang="T3">
                      <a:pos x="T1" y="0"/>
                    </a:cxn>
                  </a:cxnLst>
                  <a:rect l="T4" t="0" r="T5" b="0"/>
                  <a:pathLst>
                    <a:path w="292100">
                      <a:moveTo>
                        <a:pt x="0" y="0"/>
                      </a:moveTo>
                      <a:lnTo>
                        <a:pt x="292100" y="0"/>
                      </a:lnTo>
                    </a:path>
                  </a:pathLst>
                </a:custGeom>
                <a:noFill/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62835" name="Полилиния 15"/>
              <p:cNvSpPr>
                <a:spLocks/>
              </p:cNvSpPr>
              <p:nvPr/>
            </p:nvSpPr>
            <p:spPr bwMode="auto">
              <a:xfrm flipV="1">
                <a:off x="1316039" y="2428874"/>
                <a:ext cx="588962" cy="263237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62833" name="Прямоугольник 15"/>
            <p:cNvSpPr>
              <a:spLocks noChangeArrowheads="1"/>
            </p:cNvSpPr>
            <p:nvPr/>
          </p:nvSpPr>
          <p:spPr bwMode="auto">
            <a:xfrm>
              <a:off x="4684713" y="2313896"/>
              <a:ext cx="585787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*</a:t>
              </a:r>
              <a:r>
                <a:rPr lang="en-US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3</a:t>
              </a:r>
              <a:endParaRPr lang="ru-RU" altLang="ru-RU">
                <a:solidFill>
                  <a:srgbClr val="0000FF"/>
                </a:solidFill>
              </a:endParaRPr>
            </a:p>
          </p:txBody>
        </p:sp>
      </p:grpSp>
      <p:grpSp>
        <p:nvGrpSpPr>
          <p:cNvPr id="7" name="Группа 41"/>
          <p:cNvGrpSpPr>
            <a:grpSpLocks/>
          </p:cNvGrpSpPr>
          <p:nvPr/>
        </p:nvGrpSpPr>
        <p:grpSpPr bwMode="auto">
          <a:xfrm>
            <a:off x="3695700" y="1409700"/>
            <a:ext cx="1574800" cy="558800"/>
            <a:chOff x="3695700" y="1410382"/>
            <a:chExt cx="1574430" cy="558119"/>
          </a:xfrm>
        </p:grpSpPr>
        <p:grpSp>
          <p:nvGrpSpPr>
            <p:cNvPr id="162828" name="Группа 17"/>
            <p:cNvGrpSpPr>
              <a:grpSpLocks/>
            </p:cNvGrpSpPr>
            <p:nvPr/>
          </p:nvGrpSpPr>
          <p:grpSpPr bwMode="auto">
            <a:xfrm flipH="1">
              <a:off x="3695700" y="1416051"/>
              <a:ext cx="1474788" cy="552450"/>
              <a:chOff x="1316039" y="1644508"/>
              <a:chExt cx="1474786" cy="552303"/>
            </a:xfrm>
          </p:grpSpPr>
          <p:sp>
            <p:nvSpPr>
              <p:cNvPr id="162830" name="Полилиния 6"/>
              <p:cNvSpPr>
                <a:spLocks/>
              </p:cNvSpPr>
              <p:nvPr/>
            </p:nvSpPr>
            <p:spPr bwMode="auto">
              <a:xfrm>
                <a:off x="1316039" y="1933574"/>
                <a:ext cx="588962" cy="263237"/>
              </a:xfrm>
              <a:custGeom>
                <a:avLst/>
                <a:gdLst>
                  <a:gd name="T0" fmla="*/ 122 w 1799617"/>
                  <a:gd name="T1" fmla="*/ 0 h 437745"/>
                  <a:gd name="T2" fmla="*/ 0 w 1799617"/>
                  <a:gd name="T3" fmla="*/ 61913 h 437745"/>
                  <a:gd name="T4" fmla="*/ 0 60000 65536"/>
                  <a:gd name="T5" fmla="*/ 0 60000 65536"/>
                  <a:gd name="T6" fmla="*/ 0 w 1799617"/>
                  <a:gd name="T7" fmla="*/ 0 h 437745"/>
                  <a:gd name="T8" fmla="*/ 1799617 w 1799617"/>
                  <a:gd name="T9" fmla="*/ 437745 h 437745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799617" h="437745">
                    <a:moveTo>
                      <a:pt x="1799617" y="0"/>
                    </a:moveTo>
                    <a:lnTo>
                      <a:pt x="0" y="437745"/>
                    </a:lnTo>
                  </a:path>
                </a:pathLst>
              </a:custGeom>
              <a:noFill/>
              <a:ln w="9525" algn="ctr">
                <a:solidFill>
                  <a:schemeClr val="tx1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=""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" name="Скругленный прямоугольник 7"/>
              <p:cNvSpPr>
                <a:spLocks noChangeArrowheads="1"/>
              </p:cNvSpPr>
              <p:nvPr/>
            </p:nvSpPr>
            <p:spPr bwMode="auto">
              <a:xfrm>
                <a:off x="1902035" y="1645181"/>
                <a:ext cx="888790" cy="497735"/>
              </a:xfrm>
              <a:prstGeom prst="roundRect">
                <a:avLst>
                  <a:gd name="adj" fmla="val 16667"/>
                </a:avLst>
              </a:prstGeom>
              <a:solidFill>
                <a:srgbClr val="E6E6FF"/>
              </a:solidFill>
              <a:ln w="12700" algn="ctr">
                <a:noFill/>
                <a:round/>
                <a:headEnd/>
                <a:tailEnd type="triangle" w="lg" len="lg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lIns="0" tIns="36000" rIns="0" bIns="0"/>
              <a:lstStyle/>
              <a:p>
                <a:pPr algn="ctr">
                  <a:defRPr/>
                </a:pPr>
                <a:r>
                  <a:rPr lang="en-US" sz="2600" b="1" dirty="0">
                    <a:latin typeface="Courier New" pitchFamily="49" charset="0"/>
                    <a:cs typeface="Courier New" pitchFamily="49" charset="0"/>
                  </a:rPr>
                  <a:t>N-1</a:t>
                </a:r>
                <a:endParaRPr lang="ru-RU" sz="2600" b="1" dirty="0">
                  <a:latin typeface="Courier New" pitchFamily="49" charset="0"/>
                  <a:cs typeface="Courier New" pitchFamily="49" charset="0"/>
                </a:endParaRPr>
              </a:p>
            </p:txBody>
          </p:sp>
        </p:grpSp>
        <p:sp>
          <p:nvSpPr>
            <p:cNvPr id="162829" name="Прямоугольник 16"/>
            <p:cNvSpPr>
              <a:spLocks noChangeArrowheads="1"/>
            </p:cNvSpPr>
            <p:nvPr/>
          </p:nvSpPr>
          <p:spPr bwMode="auto">
            <a:xfrm>
              <a:off x="4684713" y="1410382"/>
              <a:ext cx="585417" cy="4924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altLang="ru-RU" sz="2600" b="1">
                  <a:solidFill>
                    <a:srgbClr val="0000FF"/>
                  </a:solidFill>
                  <a:latin typeface="Courier New" pitchFamily="49" charset="0"/>
                  <a:cs typeface="Courier New" pitchFamily="49" charset="0"/>
                </a:rPr>
                <a:t>+1</a:t>
              </a:r>
              <a:endParaRPr lang="ru-RU" altLang="ru-RU">
                <a:solidFill>
                  <a:srgbClr val="0000FF"/>
                </a:solidFill>
              </a:endParaRPr>
            </a:p>
          </p:txBody>
        </p:sp>
      </p:grpSp>
      <p:sp>
        <p:nvSpPr>
          <p:cNvPr id="18" name="Скругленная прямоугольная выноска 17"/>
          <p:cNvSpPr/>
          <p:nvPr/>
        </p:nvSpPr>
        <p:spPr>
          <a:xfrm>
            <a:off x="6022975" y="1163638"/>
            <a:ext cx="2266950" cy="882650"/>
          </a:xfrm>
          <a:prstGeom prst="wedgeRoundRectCallout">
            <a:avLst>
              <a:gd name="adj1" fmla="val -88251"/>
              <a:gd name="adj2" fmla="val 1535"/>
              <a:gd name="adj3" fmla="val 16667"/>
            </a:avLst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3600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>
                <a:latin typeface="+mn-lt"/>
                <a:cs typeface="Courier New" pitchFamily="49" charset="0"/>
              </a:rPr>
              <a:t>последняя команда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400050" y="3071813"/>
            <a:ext cx="496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333399"/>
                </a:solidFill>
              </a:rPr>
              <a:t>Рекуррентная формула:</a:t>
            </a:r>
            <a:endParaRPr lang="ru-RU" altLang="ru-RU" b="1">
              <a:solidFill>
                <a:srgbClr val="333399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7238" y="3549650"/>
            <a:ext cx="7277100" cy="954088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N-1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ru-RU" sz="2800" dirty="0"/>
              <a:t>если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не</a:t>
            </a:r>
            <a:r>
              <a:rPr lang="ru-RU" sz="2800" dirty="0"/>
              <a:t> делится на 3</a:t>
            </a:r>
            <a:endParaRPr lang="en-US" sz="2800" dirty="0"/>
          </a:p>
          <a:p>
            <a:pPr>
              <a:defRPr/>
            </a:pP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b="1" dirty="0">
                <a:solidFill>
                  <a:srgbClr val="0000FF"/>
                </a:solidFill>
                <a:latin typeface="+mn-lt"/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N-1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N/</a:t>
            </a:r>
            <a:r>
              <a:rPr lang="ru-RU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2800" dirty="0"/>
              <a:t>если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dirty="0"/>
              <a:t> </a:t>
            </a:r>
            <a:r>
              <a:rPr lang="ru-RU" sz="2800" dirty="0"/>
              <a:t>делится на 3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r>
              <a:rPr kumimoji="0" lang="en-US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Количество </a:t>
            </a:r>
            <a:r>
              <a:rPr lang="ru-RU" altLang="ru-RU" sz="4400" dirty="0" smtClean="0">
                <a:latin typeface="+mj-lt"/>
                <a:ea typeface="+mj-ea"/>
                <a:cs typeface="+mj-cs"/>
              </a:rPr>
              <a:t>программ</a:t>
            </a: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041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5" grpId="0"/>
      <p:bldP spid="18" grpId="0" animBg="1"/>
      <p:bldP spid="19" grpId="0"/>
      <p:bldP spid="2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85750" y="2300288"/>
            <a:ext cx="496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333399"/>
                </a:solidFill>
              </a:rPr>
              <a:t>Заполнение таблицы:</a:t>
            </a:r>
            <a:endParaRPr lang="ru-RU" altLang="ru-RU" b="1">
              <a:solidFill>
                <a:srgbClr val="333399"/>
              </a:solidFill>
            </a:endParaRPr>
          </a:p>
        </p:txBody>
      </p:sp>
      <p:sp>
        <p:nvSpPr>
          <p:cNvPr id="163845" name="Прямоугольник 18"/>
          <p:cNvSpPr>
            <a:spLocks noChangeArrowheads="1"/>
          </p:cNvSpPr>
          <p:nvPr/>
        </p:nvSpPr>
        <p:spPr bwMode="auto">
          <a:xfrm>
            <a:off x="400050" y="823913"/>
            <a:ext cx="496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333399"/>
                </a:solidFill>
              </a:rPr>
              <a:t>Рекуррентная формула:</a:t>
            </a:r>
            <a:endParaRPr lang="ru-RU" altLang="ru-RU" b="1">
              <a:solidFill>
                <a:srgbClr val="333399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57238" y="1301750"/>
            <a:ext cx="7277100" cy="954088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80000">
            <a:spAutoFit/>
          </a:bodyPr>
          <a:lstStyle/>
          <a:p>
            <a:pPr>
              <a:defRPr/>
            </a:pP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N-1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ru-RU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ru-RU" sz="2800" dirty="0"/>
              <a:t>если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не</a:t>
            </a:r>
            <a:r>
              <a:rPr lang="ru-RU" sz="2800" dirty="0"/>
              <a:t> делится на 3</a:t>
            </a:r>
            <a:endParaRPr lang="en-US" sz="2800" dirty="0"/>
          </a:p>
          <a:p>
            <a:pPr>
              <a:defRPr/>
            </a:pP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b="1" dirty="0">
                <a:solidFill>
                  <a:srgbClr val="0000FF"/>
                </a:solidFill>
                <a:latin typeface="+mn-lt"/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N-1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+</a:t>
            </a:r>
            <a:r>
              <a:rPr lang="en-US" sz="2800" b="1" dirty="0">
                <a:solidFill>
                  <a:srgbClr val="0000FF"/>
                </a:solidFill>
                <a:cs typeface="Courier New" pitchFamily="49" charset="0"/>
              </a:rPr>
              <a:t> 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K</a:t>
            </a:r>
            <a:r>
              <a:rPr lang="en-US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N/</a:t>
            </a:r>
            <a:r>
              <a:rPr lang="ru-RU" sz="2800" b="1" baseline="-25000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sz="28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ru-RU" sz="2800" dirty="0"/>
              <a:t>если </a:t>
            </a:r>
            <a:r>
              <a:rPr lang="en-US" sz="2800" b="1" dirty="0">
                <a:latin typeface="Courier New" pitchFamily="49" charset="0"/>
                <a:cs typeface="Courier New" pitchFamily="49" charset="0"/>
              </a:rPr>
              <a:t>N</a:t>
            </a:r>
            <a:r>
              <a:rPr lang="en-US" sz="2800" dirty="0"/>
              <a:t> </a:t>
            </a:r>
            <a:r>
              <a:rPr lang="ru-RU" sz="2800" dirty="0"/>
              <a:t>делится на 3</a:t>
            </a:r>
          </a:p>
        </p:txBody>
      </p:sp>
      <p:graphicFrame>
        <p:nvGraphicFramePr>
          <p:cNvPr id="21" name="Таблица 20"/>
          <p:cNvGraphicFramePr>
            <a:graphicFrameLocks noGrp="1"/>
          </p:cNvGraphicFramePr>
          <p:nvPr/>
        </p:nvGraphicFramePr>
        <p:xfrm>
          <a:off x="498475" y="2846388"/>
          <a:ext cx="7920033" cy="914400"/>
        </p:xfrm>
        <a:graphic>
          <a:graphicData uri="http://schemas.openxmlformats.org/drawingml/2006/table">
            <a:tbl>
              <a:tblPr/>
              <a:tblGrid>
                <a:gridCol w="720003"/>
                <a:gridCol w="720003"/>
                <a:gridCol w="720003"/>
                <a:gridCol w="720003"/>
                <a:gridCol w="720003"/>
                <a:gridCol w="720003"/>
                <a:gridCol w="720003"/>
                <a:gridCol w="720003"/>
                <a:gridCol w="720003"/>
                <a:gridCol w="720003"/>
                <a:gridCol w="72000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970088" y="33067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1</a:t>
            </a:r>
          </a:p>
        </p:txBody>
      </p:sp>
      <p:sp>
        <p:nvSpPr>
          <p:cNvPr id="23" name="Прямоугольник 22"/>
          <p:cNvSpPr>
            <a:spLocks noChangeArrowheads="1"/>
          </p:cNvSpPr>
          <p:nvPr/>
        </p:nvSpPr>
        <p:spPr bwMode="auto">
          <a:xfrm>
            <a:off x="2689225" y="3306763"/>
            <a:ext cx="652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ru-RU" altLang="ru-RU" sz="24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4" name="Прямоугольник 23"/>
          <p:cNvSpPr>
            <a:spLocks noChangeArrowheads="1"/>
          </p:cNvSpPr>
          <p:nvPr/>
        </p:nvSpPr>
        <p:spPr bwMode="auto">
          <a:xfrm>
            <a:off x="3417888" y="33067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ru-RU" altLang="ru-RU" sz="2400" b="1">
              <a:solidFill>
                <a:srgbClr val="333399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5" name="Прямоугольник 24"/>
          <p:cNvSpPr>
            <a:spLocks noChangeArrowheads="1"/>
          </p:cNvSpPr>
          <p:nvPr/>
        </p:nvSpPr>
        <p:spPr bwMode="auto">
          <a:xfrm>
            <a:off x="4137025" y="3306763"/>
            <a:ext cx="652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2</a:t>
            </a:r>
            <a:endParaRPr lang="ru-RU" altLang="ru-RU" sz="2400" b="1">
              <a:solidFill>
                <a:srgbClr val="333399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Прямоугольник 25"/>
          <p:cNvSpPr>
            <a:spLocks noChangeArrowheads="1"/>
          </p:cNvSpPr>
          <p:nvPr/>
        </p:nvSpPr>
        <p:spPr bwMode="auto">
          <a:xfrm>
            <a:off x="4854575" y="330676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3</a:t>
            </a:r>
            <a:endParaRPr lang="ru-RU" altLang="ru-RU" sz="2400" b="1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7" name="Прямоугольник 26"/>
          <p:cNvSpPr>
            <a:spLocks noChangeArrowheads="1"/>
          </p:cNvSpPr>
          <p:nvPr/>
        </p:nvSpPr>
        <p:spPr bwMode="auto">
          <a:xfrm>
            <a:off x="5573713" y="330676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3</a:t>
            </a:r>
          </a:p>
        </p:txBody>
      </p:sp>
      <p:sp>
        <p:nvSpPr>
          <p:cNvPr id="28" name="Прямоугольник 27"/>
          <p:cNvSpPr>
            <a:spLocks noChangeArrowheads="1"/>
          </p:cNvSpPr>
          <p:nvPr/>
        </p:nvSpPr>
        <p:spPr bwMode="auto">
          <a:xfrm>
            <a:off x="6281738" y="330676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3</a:t>
            </a:r>
          </a:p>
        </p:txBody>
      </p:sp>
      <p:sp>
        <p:nvSpPr>
          <p:cNvPr id="29" name="Прямоугольник 28"/>
          <p:cNvSpPr>
            <a:spLocks noChangeArrowheads="1"/>
          </p:cNvSpPr>
          <p:nvPr/>
        </p:nvSpPr>
        <p:spPr bwMode="auto">
          <a:xfrm>
            <a:off x="7010400" y="3306763"/>
            <a:ext cx="652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5</a:t>
            </a:r>
          </a:p>
        </p:txBody>
      </p:sp>
      <p:graphicFrame>
        <p:nvGraphicFramePr>
          <p:cNvPr id="30" name="Таблица 29"/>
          <p:cNvGraphicFramePr>
            <a:graphicFrameLocks noGrp="1"/>
          </p:cNvGraphicFramePr>
          <p:nvPr/>
        </p:nvGraphicFramePr>
        <p:xfrm>
          <a:off x="498475" y="4768850"/>
          <a:ext cx="7931151" cy="914400"/>
        </p:xfrm>
        <a:graphic>
          <a:graphicData uri="http://schemas.openxmlformats.org/drawingml/2006/table">
            <a:tbl>
              <a:tblPr/>
              <a:tblGrid>
                <a:gridCol w="720053"/>
                <a:gridCol w="720053"/>
                <a:gridCol w="730621"/>
                <a:gridCol w="720053"/>
                <a:gridCol w="720053"/>
                <a:gridCol w="720053"/>
                <a:gridCol w="720053"/>
                <a:gridCol w="720053"/>
                <a:gridCol w="720053"/>
                <a:gridCol w="720053"/>
                <a:gridCol w="720053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4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6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8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0</a:t>
                      </a: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7" marR="91447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Прямоугольник 30"/>
          <p:cNvSpPr>
            <a:spLocks noChangeArrowheads="1"/>
          </p:cNvSpPr>
          <p:nvPr/>
        </p:nvSpPr>
        <p:spPr bwMode="auto">
          <a:xfrm>
            <a:off x="7729538" y="330676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5</a:t>
            </a:r>
          </a:p>
        </p:txBody>
      </p:sp>
      <p:sp>
        <p:nvSpPr>
          <p:cNvPr id="32" name="Прямоугольник 31"/>
          <p:cNvSpPr>
            <a:spLocks noChangeArrowheads="1"/>
          </p:cNvSpPr>
          <p:nvPr/>
        </p:nvSpPr>
        <p:spPr bwMode="auto">
          <a:xfrm>
            <a:off x="1252538" y="524351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5</a:t>
            </a:r>
          </a:p>
        </p:txBody>
      </p:sp>
      <p:sp>
        <p:nvSpPr>
          <p:cNvPr id="33" name="Прямоугольник 32"/>
          <p:cNvSpPr>
            <a:spLocks noChangeArrowheads="1"/>
          </p:cNvSpPr>
          <p:nvPr/>
        </p:nvSpPr>
        <p:spPr bwMode="auto">
          <a:xfrm>
            <a:off x="1970088" y="524351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7</a:t>
            </a:r>
          </a:p>
        </p:txBody>
      </p:sp>
      <p:sp>
        <p:nvSpPr>
          <p:cNvPr id="34" name="Прямоугольник 33"/>
          <p:cNvSpPr>
            <a:spLocks noChangeArrowheads="1"/>
          </p:cNvSpPr>
          <p:nvPr/>
        </p:nvSpPr>
        <p:spPr bwMode="auto">
          <a:xfrm>
            <a:off x="2689225" y="5243513"/>
            <a:ext cx="652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7</a:t>
            </a:r>
          </a:p>
        </p:txBody>
      </p:sp>
      <p:sp>
        <p:nvSpPr>
          <p:cNvPr id="35" name="Прямоугольник 34"/>
          <p:cNvSpPr>
            <a:spLocks noChangeArrowheads="1"/>
          </p:cNvSpPr>
          <p:nvPr/>
        </p:nvSpPr>
        <p:spPr bwMode="auto">
          <a:xfrm>
            <a:off x="3406775" y="524351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7</a:t>
            </a:r>
          </a:p>
        </p:txBody>
      </p:sp>
      <p:sp>
        <p:nvSpPr>
          <p:cNvPr id="36" name="Прямоугольник 35"/>
          <p:cNvSpPr>
            <a:spLocks noChangeArrowheads="1"/>
          </p:cNvSpPr>
          <p:nvPr/>
        </p:nvSpPr>
        <p:spPr bwMode="auto">
          <a:xfrm>
            <a:off x="4125913" y="524351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9</a:t>
            </a:r>
          </a:p>
        </p:txBody>
      </p:sp>
      <p:sp>
        <p:nvSpPr>
          <p:cNvPr id="37" name="Прямоугольник 36"/>
          <p:cNvSpPr>
            <a:spLocks noChangeArrowheads="1"/>
          </p:cNvSpPr>
          <p:nvPr/>
        </p:nvSpPr>
        <p:spPr bwMode="auto">
          <a:xfrm>
            <a:off x="4854575" y="524351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9</a:t>
            </a:r>
          </a:p>
        </p:txBody>
      </p:sp>
      <p:sp>
        <p:nvSpPr>
          <p:cNvPr id="38" name="Прямоугольник 37"/>
          <p:cNvSpPr>
            <a:spLocks noChangeArrowheads="1"/>
          </p:cNvSpPr>
          <p:nvPr/>
        </p:nvSpPr>
        <p:spPr bwMode="auto">
          <a:xfrm>
            <a:off x="5573713" y="5243513"/>
            <a:ext cx="6524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9</a:t>
            </a:r>
          </a:p>
        </p:txBody>
      </p:sp>
      <p:sp>
        <p:nvSpPr>
          <p:cNvPr id="39" name="Прямоугольник 38"/>
          <p:cNvSpPr>
            <a:spLocks noChangeArrowheads="1"/>
          </p:cNvSpPr>
          <p:nvPr/>
        </p:nvSpPr>
        <p:spPr bwMode="auto">
          <a:xfrm>
            <a:off x="6291263" y="5243513"/>
            <a:ext cx="6540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altLang="ru-RU" sz="2400" b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</p:txBody>
      </p:sp>
      <p:sp>
        <p:nvSpPr>
          <p:cNvPr id="40" name="Прямоугольник 39"/>
          <p:cNvSpPr>
            <a:spLocks noChangeArrowheads="1"/>
          </p:cNvSpPr>
          <p:nvPr/>
        </p:nvSpPr>
        <p:spPr bwMode="auto">
          <a:xfrm>
            <a:off x="7010400" y="5243513"/>
            <a:ext cx="6524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</p:txBody>
      </p:sp>
      <p:sp>
        <p:nvSpPr>
          <p:cNvPr id="41" name="Прямоугольник 40"/>
          <p:cNvSpPr>
            <a:spLocks noChangeArrowheads="1"/>
          </p:cNvSpPr>
          <p:nvPr/>
        </p:nvSpPr>
        <p:spPr bwMode="auto">
          <a:xfrm>
            <a:off x="7708900" y="5233988"/>
            <a:ext cx="701675" cy="446087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</p:txBody>
      </p:sp>
      <p:sp>
        <p:nvSpPr>
          <p:cNvPr id="42" name="Скругленная прямоугольная выноска 41"/>
          <p:cNvSpPr/>
          <p:nvPr/>
        </p:nvSpPr>
        <p:spPr bwMode="auto">
          <a:xfrm>
            <a:off x="2789238" y="3894138"/>
            <a:ext cx="1046162" cy="554037"/>
          </a:xfrm>
          <a:prstGeom prst="wedgeRoundRectCallout">
            <a:avLst>
              <a:gd name="adj1" fmla="val -9609"/>
              <a:gd name="adj2" fmla="val -9083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K</a:t>
            </a:r>
            <a:r>
              <a:rPr lang="ru-RU" sz="2400" b="1" baseline="-25000" dirty="0">
                <a:latin typeface="Courier New" pitchFamily="49" charset="0"/>
                <a:cs typeface="Courier New" pitchFamily="49" charset="0"/>
              </a:rPr>
              <a:t>2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+K</a:t>
            </a:r>
            <a:r>
              <a:rPr lang="en-US" sz="2400" b="1" baseline="-25000" dirty="0">
                <a:latin typeface="Courier New" pitchFamily="49" charset="0"/>
                <a:cs typeface="Courier New" pitchFamily="49" charset="0"/>
              </a:rPr>
              <a:t>1</a:t>
            </a:r>
            <a:endParaRPr lang="ru-RU" sz="2400" b="1" baseline="-250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3" name="Скругленная прямоугольная выноска 42"/>
          <p:cNvSpPr/>
          <p:nvPr/>
        </p:nvSpPr>
        <p:spPr bwMode="auto">
          <a:xfrm>
            <a:off x="4856163" y="3894138"/>
            <a:ext cx="1081087" cy="554037"/>
          </a:xfrm>
          <a:prstGeom prst="wedgeRoundRectCallout">
            <a:avLst>
              <a:gd name="adj1" fmla="val -9609"/>
              <a:gd name="adj2" fmla="val -9083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K</a:t>
            </a:r>
            <a:r>
              <a:rPr lang="ru-RU" sz="2400" b="1" baseline="-25000" dirty="0">
                <a:latin typeface="Courier New" pitchFamily="49" charset="0"/>
                <a:cs typeface="Courier New" pitchFamily="49" charset="0"/>
              </a:rPr>
              <a:t>5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+K</a:t>
            </a:r>
            <a:r>
              <a:rPr lang="ru-RU" sz="2400" b="1" baseline="-25000" dirty="0">
                <a:latin typeface="Courier New" pitchFamily="49" charset="0"/>
                <a:cs typeface="Courier New" pitchFamily="49" charset="0"/>
              </a:rPr>
              <a:t>2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44" name="Скругленная прямоугольная выноска 43"/>
          <p:cNvSpPr/>
          <p:nvPr/>
        </p:nvSpPr>
        <p:spPr bwMode="auto">
          <a:xfrm>
            <a:off x="6959600" y="3894138"/>
            <a:ext cx="1039813" cy="554037"/>
          </a:xfrm>
          <a:prstGeom prst="wedgeRoundRectCallout">
            <a:avLst>
              <a:gd name="adj1" fmla="val -9609"/>
              <a:gd name="adj2" fmla="val -90833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defRPr/>
            </a:pPr>
            <a:r>
              <a:rPr lang="en-US" sz="2400" b="1" dirty="0">
                <a:latin typeface="Courier New" pitchFamily="49" charset="0"/>
                <a:cs typeface="Courier New" pitchFamily="49" charset="0"/>
              </a:rPr>
              <a:t>K</a:t>
            </a:r>
            <a:r>
              <a:rPr lang="ru-RU" sz="2400" b="1" baseline="-25000" dirty="0">
                <a:latin typeface="Courier New" pitchFamily="49" charset="0"/>
                <a:cs typeface="Courier New" pitchFamily="49" charset="0"/>
              </a:rPr>
              <a:t>8</a:t>
            </a:r>
            <a:r>
              <a:rPr lang="en-US" sz="2400" b="1" dirty="0">
                <a:latin typeface="Courier New" pitchFamily="49" charset="0"/>
                <a:cs typeface="Courier New" pitchFamily="49" charset="0"/>
              </a:rPr>
              <a:t>+K</a:t>
            </a:r>
            <a:r>
              <a:rPr lang="ru-RU" sz="2400" b="1" baseline="-25000" dirty="0">
                <a:latin typeface="Courier New" pitchFamily="49" charset="0"/>
                <a:cs typeface="Courier New" pitchFamily="49" charset="0"/>
              </a:rPr>
              <a:t>3</a:t>
            </a:r>
          </a:p>
        </p:txBody>
      </p:sp>
      <p:sp>
        <p:nvSpPr>
          <p:cNvPr id="47" name="Скругленная прямоугольная выноска 46"/>
          <p:cNvSpPr/>
          <p:nvPr/>
        </p:nvSpPr>
        <p:spPr bwMode="auto">
          <a:xfrm>
            <a:off x="254000" y="4056063"/>
            <a:ext cx="2157413" cy="406400"/>
          </a:xfrm>
          <a:prstGeom prst="wedgeRoundRectCallout">
            <a:avLst>
              <a:gd name="adj1" fmla="val 11881"/>
              <a:gd name="adj2" fmla="val -148182"/>
              <a:gd name="adj3" fmla="val 16667"/>
            </a:avLst>
          </a:prstGeom>
          <a:solidFill>
            <a:srgbClr val="FFFF99"/>
          </a:solidFill>
          <a:ln w="12700" cap="flat" cmpd="sng" algn="ctr">
            <a:noFill/>
            <a:prstDash val="solid"/>
            <a:round/>
            <a:headEnd type="none" w="med" len="med"/>
            <a:tailEnd type="triangle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ru-RU" sz="2400" dirty="0">
                <a:cs typeface="Courier New" pitchFamily="49" charset="0"/>
              </a:rPr>
              <a:t>одна пустая!</a:t>
            </a:r>
            <a:endParaRPr lang="ru-RU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45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r>
              <a:rPr kumimoji="0" lang="en-US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Количество </a:t>
            </a:r>
            <a:r>
              <a:rPr lang="ru-RU" altLang="ru-RU" sz="4400" dirty="0" smtClean="0">
                <a:latin typeface="+mj-lt"/>
                <a:ea typeface="+mj-ea"/>
                <a:cs typeface="+mj-cs"/>
              </a:rPr>
              <a:t>программ</a:t>
            </a: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8368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 nodeType="clickPar">
                      <p:stCondLst>
                        <p:cond delay="indefinite"/>
                      </p:stCondLst>
                      <p:childTnLst>
                        <p:par>
                          <p:cTn id="7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 nodeType="clickPar">
                      <p:stCondLst>
                        <p:cond delay="indefinite"/>
                      </p:stCondLst>
                      <p:childTnLst>
                        <p:par>
                          <p:cTn id="8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 nodeType="clickPar">
                      <p:stCondLst>
                        <p:cond delay="indefinite"/>
                      </p:stCondLst>
                      <p:childTnLst>
                        <p:par>
                          <p:cTn id="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 nodeType="clickPar">
                      <p:stCondLst>
                        <p:cond delay="indefinite"/>
                      </p:stCondLst>
                      <p:childTnLst>
                        <p:par>
                          <p:cTn id="10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 nodeType="clickPar">
                      <p:stCondLst>
                        <p:cond delay="indefinite"/>
                      </p:stCondLst>
                      <p:childTnLst>
                        <p:par>
                          <p:cTn id="10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 nodeType="clickPar">
                      <p:stCondLst>
                        <p:cond delay="indefinite"/>
                      </p:stCondLst>
                      <p:childTnLst>
                        <p:par>
                          <p:cTn id="1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 nodeType="clickPar">
                      <p:stCondLst>
                        <p:cond delay="indefinite"/>
                      </p:stCondLst>
                      <p:childTnLst>
                        <p:par>
                          <p:cTn id="1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 animBg="1"/>
      <p:bldP spid="42" grpId="0" animBg="1"/>
      <p:bldP spid="43" grpId="0" animBg="1"/>
      <p:bldP spid="44" grpId="0" animBg="1"/>
      <p:bldP spid="4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23575E0-547D-4204-B628-BABD672C9A34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74650" y="811213"/>
            <a:ext cx="49625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333399"/>
                </a:solidFill>
              </a:rPr>
              <a:t>Только точки изменения:</a:t>
            </a:r>
            <a:endParaRPr lang="ru-RU" altLang="ru-RU" b="1">
              <a:solidFill>
                <a:srgbClr val="333399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26830809"/>
              </p:ext>
            </p:extLst>
          </p:nvPr>
        </p:nvGraphicFramePr>
        <p:xfrm>
          <a:off x="837879" y="2268538"/>
          <a:ext cx="6480171" cy="914400"/>
        </p:xfrm>
        <a:graphic>
          <a:graphicData uri="http://schemas.openxmlformats.org/drawingml/2006/table">
            <a:tbl>
              <a:tblPr/>
              <a:tblGrid>
                <a:gridCol w="720019"/>
                <a:gridCol w="720019"/>
                <a:gridCol w="720019"/>
                <a:gridCol w="720019"/>
                <a:gridCol w="720019"/>
                <a:gridCol w="720019"/>
                <a:gridCol w="720019"/>
                <a:gridCol w="720019"/>
                <a:gridCol w="720019"/>
              </a:tblGrid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6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12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15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18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21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K</a:t>
                      </a:r>
                      <a:r>
                        <a:rPr kumimoji="0" lang="en-US" sz="24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N</a:t>
                      </a:r>
                      <a:endParaRPr kumimoji="0" lang="ru-RU" sz="24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rgbClr val="333399"/>
                        </a:solidFill>
                        <a:effectLst/>
                        <a:latin typeface="Courier New" pitchFamily="49" charset="0"/>
                        <a:cs typeface="Courier New" pitchFamily="49" charset="0"/>
                      </a:endParaRP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2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3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5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7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9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12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333399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15</a:t>
                      </a:r>
                    </a:p>
                  </a:txBody>
                  <a:tcPr marL="91442" marR="91442" horzOverflow="overflow">
                    <a:lnL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5884541" y="2730500"/>
            <a:ext cx="703263" cy="446088"/>
          </a:xfrm>
          <a:prstGeom prst="rect">
            <a:avLst/>
          </a:prstGeom>
          <a:solidFill>
            <a:srgbClr val="66FF66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ru-RU" altLang="ru-RU" sz="2400" b="1">
                <a:solidFill>
                  <a:srgbClr val="333399"/>
                </a:solidFill>
                <a:latin typeface="Courier New" pitchFamily="49" charset="0"/>
                <a:cs typeface="Courier New" pitchFamily="49" charset="0"/>
              </a:rPr>
              <a:t>2</a:t>
            </a: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6152829" y="1467320"/>
            <a:ext cx="869950" cy="501650"/>
          </a:xfrm>
          <a:prstGeom prst="wedgeRoundRectCallout">
            <a:avLst>
              <a:gd name="adj1" fmla="val -3999"/>
              <a:gd name="adj2" fmla="val 96818"/>
              <a:gd name="adj3" fmla="val 16667"/>
            </a:avLst>
          </a:prstGeom>
          <a:solidFill>
            <a:srgbClr val="FFFF99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108000" tIns="72000" rIns="108000" bIns="36000">
            <a:sp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800" dirty="0">
                <a:latin typeface="+mn-lt"/>
                <a:cs typeface="Courier New" pitchFamily="49" charset="0"/>
              </a:rPr>
              <a:t>20</a:t>
            </a:r>
          </a:p>
        </p:txBody>
      </p:sp>
      <p:grpSp>
        <p:nvGrpSpPr>
          <p:cNvPr id="2" name="Группа 180"/>
          <p:cNvGrpSpPr>
            <a:grpSpLocks/>
          </p:cNvGrpSpPr>
          <p:nvPr/>
        </p:nvGrpSpPr>
        <p:grpSpPr bwMode="auto">
          <a:xfrm>
            <a:off x="2749700" y="3977010"/>
            <a:ext cx="2433637" cy="663575"/>
            <a:chOff x="950913" y="5441950"/>
            <a:chExt cx="2433243" cy="663575"/>
          </a:xfrm>
        </p:grpSpPr>
        <p:sp>
          <p:nvSpPr>
            <p:cNvPr id="11" name="Text Box 56"/>
            <p:cNvSpPr txBox="1">
              <a:spLocks noChangeArrowheads="1"/>
            </p:cNvSpPr>
            <p:nvPr/>
          </p:nvSpPr>
          <p:spPr bwMode="auto">
            <a:xfrm>
              <a:off x="1417562" y="5548312"/>
              <a:ext cx="1966594" cy="461963"/>
            </a:xfrm>
            <a:prstGeom prst="rect">
              <a:avLst/>
            </a:prstGeom>
            <a:solidFill>
              <a:srgbClr val="D1D1FF"/>
            </a:solidFill>
            <a:ln w="1270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defRPr/>
              </a:pPr>
              <a:r>
                <a:rPr lang="ru-RU" sz="2400" dirty="0"/>
                <a:t>  Где ответ?</a:t>
              </a:r>
            </a:p>
          </p:txBody>
        </p:sp>
        <p:sp>
          <p:nvSpPr>
            <p:cNvPr id="164907" name="Oval 57"/>
            <p:cNvSpPr>
              <a:spLocks noChangeArrowheads="1"/>
            </p:cNvSpPr>
            <p:nvPr/>
          </p:nvSpPr>
          <p:spPr bwMode="auto">
            <a:xfrm>
              <a:off x="950913" y="5441950"/>
              <a:ext cx="649287" cy="663575"/>
            </a:xfrm>
            <a:prstGeom prst="ellipse">
              <a:avLst/>
            </a:prstGeom>
            <a:solidFill>
              <a:srgbClr val="00008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/>
              <a:r>
                <a:rPr lang="ru-RU" altLang="ru-RU" sz="4400">
                  <a:solidFill>
                    <a:schemeClr val="bg1"/>
                  </a:solidFill>
                  <a:latin typeface="Arial Black" pitchFamily="34" charset="0"/>
                </a:rPr>
                <a:t>?</a:t>
              </a:r>
            </a:p>
          </p:txBody>
        </p:sp>
      </p:grp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ru-RU"/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0" y="218129"/>
            <a:ext cx="9144000" cy="4710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r>
              <a:rPr kumimoji="0" lang="en-US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22</a:t>
            </a:r>
            <a:r>
              <a:rPr kumimoji="0" lang="ru-RU" alt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– Количество </a:t>
            </a:r>
            <a:r>
              <a:rPr lang="ru-RU" altLang="ru-RU" sz="4400" dirty="0" smtClean="0">
                <a:latin typeface="+mj-lt"/>
                <a:ea typeface="+mj-ea"/>
                <a:cs typeface="+mj-cs"/>
              </a:rPr>
              <a:t>программ</a:t>
            </a:r>
            <a:endParaRPr kumimoji="0" lang="ru-RU" alt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4334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764704"/>
            <a:ext cx="8229600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dirty="0"/>
              <a:t>У исполнителя Калькулятор три команды, которым присвоены номера:</a:t>
            </a:r>
          </a:p>
          <a:p>
            <a:pPr marL="0" indent="0">
              <a:buNone/>
            </a:pPr>
            <a:r>
              <a:rPr lang="ru-RU" b="1" dirty="0"/>
              <a:t>1. прибавь 1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2. прибавь 3</a:t>
            </a:r>
            <a:endParaRPr lang="ru-RU" dirty="0"/>
          </a:p>
          <a:p>
            <a:pPr marL="0" indent="0">
              <a:buNone/>
            </a:pPr>
            <a:r>
              <a:rPr lang="ru-RU" b="1" dirty="0"/>
              <a:t>3. возведи в квадрат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Сколько есть программ, которые число 2 преобразуют в число 19?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084168" y="5013176"/>
            <a:ext cx="1944216" cy="11521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627</a:t>
            </a:r>
            <a:endParaRPr lang="ru-RU" sz="4000" dirty="0"/>
          </a:p>
        </p:txBody>
      </p:sp>
    </p:spTree>
    <p:extLst>
      <p:ext uri="{BB962C8B-B14F-4D97-AF65-F5344CB8AC3E}">
        <p14:creationId xmlns="" xmlns:p14="http://schemas.microsoft.com/office/powerpoint/2010/main" val="1583212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947</TotalTime>
  <Words>831</Words>
  <Application>Microsoft Office PowerPoint</Application>
  <PresentationFormat>Экран (4:3)</PresentationFormat>
  <Paragraphs>218</Paragraphs>
  <Slides>18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Применение динамического программирования при решении задач ЕГЭ по информатике</vt:lpstr>
      <vt:lpstr>Динамическое программирование</vt:lpstr>
      <vt:lpstr>Динамическое программирование</vt:lpstr>
      <vt:lpstr>Динамическое программирование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Динамическое программирование</dc:title>
  <dc:creator>Кузнецова Валерия Викторовна</dc:creator>
  <cp:lastModifiedBy>Маргарита</cp:lastModifiedBy>
  <cp:revision>71</cp:revision>
  <dcterms:created xsi:type="dcterms:W3CDTF">2017-01-16T14:09:06Z</dcterms:created>
  <dcterms:modified xsi:type="dcterms:W3CDTF">2019-03-26T18:32:36Z</dcterms:modified>
</cp:coreProperties>
</file>