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3D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99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24691684-6BD1-4518-9957-CE00746B0B5B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4D94A244-F916-4741-990B-0B1FA66A5D4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2276872"/>
            <a:ext cx="6266906" cy="2868168"/>
          </a:xfrm>
        </p:spPr>
        <p:txBody>
          <a:bodyPr/>
          <a:lstStyle/>
          <a:p>
            <a:pPr algn="ctr"/>
            <a:r>
              <a:rPr lang="ru-RU" sz="3200" dirty="0"/>
              <a:t>Методика подготовки учащихся к ЕГЭ по информатике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300" dirty="0" smtClean="0"/>
              <a:t>(</a:t>
            </a:r>
            <a:r>
              <a:rPr lang="ru-RU" sz="2300" dirty="0"/>
              <a:t>на примере решения </a:t>
            </a:r>
            <a:r>
              <a:rPr lang="ru-RU" sz="2300" dirty="0" smtClean="0"/>
              <a:t>задания №11 «</a:t>
            </a:r>
            <a:r>
              <a:rPr lang="ru-RU" sz="2300" dirty="0" err="1" smtClean="0"/>
              <a:t>РЕКУРСИвные</a:t>
            </a:r>
            <a:r>
              <a:rPr lang="ru-RU" sz="2300" dirty="0" smtClean="0"/>
              <a:t> алгоритмы»)</a:t>
            </a:r>
            <a:r>
              <a:rPr lang="ru-RU" sz="2300" dirty="0"/>
              <a:t/>
            </a:r>
            <a:br>
              <a:rPr lang="ru-RU" sz="2300" dirty="0"/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15816" y="6021288"/>
            <a:ext cx="6050882" cy="576064"/>
          </a:xfrm>
        </p:spPr>
        <p:txBody>
          <a:bodyPr>
            <a:normAutofit/>
          </a:bodyPr>
          <a:lstStyle/>
          <a:p>
            <a:pPr algn="ctr"/>
            <a:r>
              <a:rPr lang="ru-RU" sz="1600" dirty="0"/>
              <a:t>(в выступлении использованы материалы с сайта 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К.Ю</a:t>
            </a:r>
            <a:r>
              <a:rPr lang="ru-RU" sz="1600" dirty="0"/>
              <a:t>. Полякова http://kpolyakov.spb.ru/)</a:t>
            </a: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3851920" y="4653136"/>
            <a:ext cx="5114778" cy="576064"/>
          </a:xfrm>
          <a:prstGeom prst="rect">
            <a:avLst/>
          </a:prstGeom>
        </p:spPr>
        <p:txBody>
          <a:bodyPr vert="horz" lIns="45720" tIns="0" rIns="45720" bIns="0">
            <a:noAutofit/>
          </a:bodyPr>
          <a:lstStyle>
            <a:lvl1pPr marL="0" indent="0" algn="r" rtl="0" eaLnBrk="1" latinLnBrk="0" hangingPunct="1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None/>
              <a:defRPr kumimoji="0" sz="2200" kern="1200" baseline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rtl="0" eaLnBrk="1" latinLnBrk="0" hangingPunct="1">
              <a:spcBef>
                <a:spcPts val="5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3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60000"/>
              <a:buFont typeface="Wingdings"/>
              <a:buNone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20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70000"/>
              <a:buFont typeface="Wingdings"/>
              <a:buNone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None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None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None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r>
              <a:rPr lang="ru-RU" sz="1800" dirty="0" smtClean="0"/>
              <a:t>Валерия Викторовна Кузнецова. Учитель информатики МБОУ Гимназия №3 </a:t>
            </a:r>
            <a:r>
              <a:rPr lang="ru-RU" sz="1800" dirty="0" err="1" smtClean="0"/>
              <a:t>г.Архангельска</a:t>
            </a:r>
            <a:endParaRPr lang="ru-RU" sz="1800" dirty="0"/>
          </a:p>
        </p:txBody>
      </p:sp>
      <p:pic>
        <p:nvPicPr>
          <p:cNvPr id="1028" name="Picture 4" descr="Картинки по запросу егэ 201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308680"/>
            <a:ext cx="2238276" cy="146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9247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Важно знать: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latin typeface="Arial" pitchFamily="34" charset="0"/>
              </a:rPr>
              <a:t>Рекурсия</a:t>
            </a:r>
            <a:r>
              <a:rPr lang="ru-RU" sz="2800" dirty="0">
                <a:latin typeface="Arial" pitchFamily="34" charset="0"/>
              </a:rPr>
              <a:t> — это способ определения множества объектов через само это множество на основе заданных простых базовых случаев.</a:t>
            </a:r>
          </a:p>
          <a:p>
            <a:pPr lvl="0"/>
            <a:r>
              <a:rPr lang="ru-RU" sz="2800" dirty="0" smtClean="0"/>
              <a:t>Чтобы </a:t>
            </a:r>
            <a:r>
              <a:rPr lang="ru-RU" sz="2800" dirty="0"/>
              <a:t>определить рекурсию, нужно задать</a:t>
            </a:r>
          </a:p>
          <a:p>
            <a:pPr lvl="1"/>
            <a:r>
              <a:rPr lang="ru-RU" sz="2400" dirty="0">
                <a:solidFill>
                  <a:schemeClr val="tx1"/>
                </a:solidFill>
              </a:rPr>
              <a:t>условие остановки рекурсии (базовый случай или несколько базовых случаев)</a:t>
            </a:r>
          </a:p>
          <a:p>
            <a:pPr lvl="1"/>
            <a:r>
              <a:rPr lang="ru-RU" sz="2400" dirty="0">
                <a:solidFill>
                  <a:schemeClr val="tx1"/>
                </a:solidFill>
              </a:rPr>
              <a:t>рекуррентную формулу </a:t>
            </a:r>
          </a:p>
        </p:txBody>
      </p:sp>
    </p:spTree>
    <p:extLst>
      <p:ext uri="{BB962C8B-B14F-4D97-AF65-F5344CB8AC3E}">
        <p14:creationId xmlns:p14="http://schemas.microsoft.com/office/powerpoint/2010/main" val="4203958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397982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/>
              <a:t>Алгоритм вычисления значения функции F(n), где n – натуральное число, задан следующими соотношениями</a:t>
            </a:r>
            <a:r>
              <a:rPr lang="ru-RU" dirty="0" smtClean="0"/>
              <a:t>:</a:t>
            </a:r>
          </a:p>
          <a:p>
            <a:pPr marL="0" lvl="0" indent="0">
              <a:buNone/>
            </a:pPr>
            <a:endParaRPr lang="ru-RU" sz="900" dirty="0"/>
          </a:p>
          <a:p>
            <a:pPr marL="0" indent="0">
              <a:buNone/>
            </a:pPr>
            <a:r>
              <a:rPr lang="en-US" b="1" dirty="0"/>
              <a:t>F(1) = 1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F(n) = F(n–1) * 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 + 1)</a:t>
            </a:r>
            <a:r>
              <a:rPr lang="en-US" b="1" dirty="0"/>
              <a:t>, </a:t>
            </a:r>
            <a:r>
              <a:rPr lang="ru-RU" b="1" dirty="0"/>
              <a:t>при</a:t>
            </a:r>
            <a:r>
              <a:rPr lang="en-US" b="1" dirty="0"/>
              <a:t> n &gt; 1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Чему </a:t>
            </a:r>
            <a:r>
              <a:rPr lang="ru-RU" dirty="0"/>
              <a:t>равно значение функции F(5)? В ответе запишите только целое число.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996952"/>
            <a:ext cx="7344816" cy="1224136"/>
          </a:xfrm>
          <a:prstGeom prst="rect">
            <a:avLst/>
          </a:prstGeom>
          <a:solidFill>
            <a:srgbClr val="B83D68">
              <a:alpha val="1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1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</a:t>
            </a:r>
            <a:r>
              <a:rPr lang="en-US" dirty="0" smtClean="0"/>
              <a:t>1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4411872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ru-RU" dirty="0"/>
              <a:t>Алгоритм вычисления значений функций F(n) и G(n), где n – натуральное число, задан следующими соотношениями</a:t>
            </a:r>
            <a:r>
              <a:rPr lang="ru-RU" dirty="0" smtClean="0"/>
              <a:t>:</a:t>
            </a:r>
          </a:p>
          <a:p>
            <a:pPr marL="0" lvl="0" indent="0">
              <a:buNone/>
            </a:pPr>
            <a:endParaRPr lang="ru-RU" sz="1200" dirty="0"/>
          </a:p>
          <a:p>
            <a:pPr marL="0" indent="0">
              <a:buNone/>
            </a:pPr>
            <a:r>
              <a:rPr lang="en-US" b="1" dirty="0"/>
              <a:t>F</a:t>
            </a:r>
            <a:r>
              <a:rPr lang="ru-RU" b="1" dirty="0"/>
              <a:t>(1) = 1; </a:t>
            </a:r>
            <a:r>
              <a:rPr lang="en-US" b="1" dirty="0"/>
              <a:t>G</a:t>
            </a:r>
            <a:r>
              <a:rPr lang="ru-RU" b="1" dirty="0"/>
              <a:t>(1) = 1;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F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) = </a:t>
            </a:r>
            <a:r>
              <a:rPr lang="en-US" b="1" dirty="0"/>
              <a:t>F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–1) – </a:t>
            </a:r>
            <a:r>
              <a:rPr lang="en-US" b="1" dirty="0"/>
              <a:t>G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–1), 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G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) = </a:t>
            </a:r>
            <a:r>
              <a:rPr lang="en-US" b="1" dirty="0"/>
              <a:t>F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–1) + 2*</a:t>
            </a:r>
            <a:r>
              <a:rPr lang="en-US" b="1" dirty="0"/>
              <a:t>G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–1), при </a:t>
            </a:r>
            <a:r>
              <a:rPr lang="en-US" b="1" dirty="0"/>
              <a:t>n</a:t>
            </a:r>
            <a:r>
              <a:rPr lang="ru-RU" b="1" dirty="0"/>
              <a:t> &gt;=2</a:t>
            </a: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Чему </a:t>
            </a:r>
            <a:r>
              <a:rPr lang="ru-RU" dirty="0"/>
              <a:t>равно значение величины F(5)/G(5)? В ответе запишите только целое число.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996952"/>
            <a:ext cx="7344816" cy="1728192"/>
          </a:xfrm>
          <a:prstGeom prst="rect">
            <a:avLst/>
          </a:prstGeom>
          <a:solidFill>
            <a:srgbClr val="B83D68">
              <a:alpha val="1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55905"/>
            <a:ext cx="4572000" cy="1477328"/>
          </a:xfrm>
          <a:prstGeom prst="rect">
            <a:avLst/>
          </a:prstGeom>
          <a:solidFill>
            <a:schemeClr val="bg2"/>
          </a:solidFill>
        </p:spPr>
        <p:txBody>
          <a:bodyPr>
            <a:spAutoFit/>
          </a:bodyPr>
          <a:lstStyle/>
          <a:p>
            <a:pPr lvl="0"/>
            <a:r>
              <a:rPr lang="ru-RU" u="sng" dirty="0"/>
              <a:t>Динамическое программирование</a:t>
            </a:r>
            <a:r>
              <a:rPr lang="ru-RU" dirty="0"/>
              <a:t> – это приём, позволяющий свести исходную задачу к одной или нескольким более простым задачам того же типа (удобно хранить то, что уже вычислялось)</a:t>
            </a:r>
          </a:p>
        </p:txBody>
      </p:sp>
    </p:spTree>
    <p:extLst>
      <p:ext uri="{BB962C8B-B14F-4D97-AF65-F5344CB8AC3E}">
        <p14:creationId xmlns:p14="http://schemas.microsoft.com/office/powerpoint/2010/main" val="4263678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 </a:t>
            </a:r>
            <a:r>
              <a:rPr lang="en-US" dirty="0" smtClean="0"/>
              <a:t>2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9416"/>
            <a:ext cx="8496944" cy="3187736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ru-RU" sz="2400" dirty="0"/>
              <a:t>Дан рекурсивный алгоритм</a:t>
            </a:r>
            <a:r>
              <a:rPr lang="ru-RU" sz="2400" dirty="0" smtClean="0"/>
              <a:t>:</a:t>
            </a:r>
          </a:p>
          <a:p>
            <a:pPr marL="0" lvl="0" indent="0" algn="ctr">
              <a:buNone/>
            </a:pPr>
            <a:endParaRPr lang="ru-RU" sz="9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procedure F(n: integer);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begin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 </a:t>
            </a:r>
            <a:r>
              <a:rPr lang="en-US" sz="2400" b="1" dirty="0" err="1"/>
              <a:t>writeln</a:t>
            </a:r>
            <a:r>
              <a:rPr lang="en-US" sz="2400" b="1" dirty="0"/>
              <a:t>('*');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 if n &gt; 0 then begin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   F(n-2);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   F(n div 2);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   F(n div 2);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 end</a:t>
            </a:r>
            <a:endParaRPr lang="ru-RU" sz="24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400" b="1" dirty="0"/>
              <a:t>end;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 Сколько символов "звездочка" будет напечатано на экране при выполнении вызова F(5)?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060848"/>
            <a:ext cx="7344816" cy="3528392"/>
          </a:xfrm>
          <a:prstGeom prst="rect">
            <a:avLst/>
          </a:prstGeom>
          <a:solidFill>
            <a:srgbClr val="B83D68">
              <a:alpha val="1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2117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Пример 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9415"/>
            <a:ext cx="7239000" cy="4986195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buNone/>
            </a:pPr>
            <a:r>
              <a:rPr lang="ru-RU" dirty="0"/>
              <a:t>Дан рекурсивный алгоритм</a:t>
            </a:r>
            <a:r>
              <a:rPr lang="ru-RU" dirty="0" smtClean="0"/>
              <a:t>:</a:t>
            </a:r>
          </a:p>
          <a:p>
            <a:pPr marL="0" lvl="0" indent="0" algn="ctr">
              <a:buNone/>
            </a:pPr>
            <a:endParaRPr lang="ru-RU" sz="1200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procedure F</a:t>
            </a:r>
            <a:r>
              <a:rPr lang="ru-RU" b="1" dirty="0"/>
              <a:t>(</a:t>
            </a:r>
            <a:r>
              <a:rPr lang="en-US" b="1" dirty="0"/>
              <a:t>n</a:t>
            </a:r>
            <a:r>
              <a:rPr lang="ru-RU" b="1" dirty="0"/>
              <a:t>: </a:t>
            </a:r>
            <a:r>
              <a:rPr lang="en-US" b="1" dirty="0"/>
              <a:t>integer</a:t>
            </a:r>
            <a:r>
              <a:rPr lang="ru-RU" b="1" dirty="0"/>
              <a:t>);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begin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</a:t>
            </a:r>
            <a:r>
              <a:rPr lang="en-US" b="1" dirty="0" err="1"/>
              <a:t>writeln</a:t>
            </a:r>
            <a:r>
              <a:rPr lang="en-US" b="1" dirty="0"/>
              <a:t>(n);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if n &lt; 7 then begin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  </a:t>
            </a:r>
            <a:r>
              <a:rPr lang="en-US" b="1" dirty="0" err="1"/>
              <a:t>writeln</a:t>
            </a:r>
            <a:r>
              <a:rPr lang="en-US" b="1" dirty="0"/>
              <a:t>(n);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  F(n+1);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  F(n+2);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  F(n*3)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 end</a:t>
            </a:r>
            <a:endParaRPr lang="ru-RU" dirty="0"/>
          </a:p>
          <a:p>
            <a:pPr marL="0" indent="0">
              <a:spcBef>
                <a:spcPts val="0"/>
              </a:spcBef>
              <a:buNone/>
            </a:pPr>
            <a:r>
              <a:rPr lang="en-US" b="1" dirty="0"/>
              <a:t>end;</a:t>
            </a:r>
            <a:endParaRPr lang="ru-RU" dirty="0"/>
          </a:p>
          <a:p>
            <a:pPr marL="0" indent="0" algn="ctr">
              <a:buNone/>
            </a:pPr>
            <a:r>
              <a:rPr lang="ru-RU" dirty="0"/>
              <a:t>Найдите сумму чисел, которые будут выведены при вызове F(2).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5949280"/>
            <a:ext cx="1008112" cy="646331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425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626450" y="5894035"/>
            <a:ext cx="1368152" cy="8220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2060848"/>
            <a:ext cx="7344816" cy="3456384"/>
          </a:xfrm>
          <a:prstGeom prst="rect">
            <a:avLst/>
          </a:prstGeom>
          <a:solidFill>
            <a:srgbClr val="B83D68">
              <a:alpha val="1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965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ЗАДАЧИ ДЛЯ САМОСТОЯТЕЛЬНОГО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lvl="0" indent="0" algn="ctr">
              <a:buNone/>
            </a:pPr>
            <a:r>
              <a:rPr lang="ru-RU" dirty="0"/>
              <a:t>Дан рекурсивный алгоритм</a:t>
            </a:r>
            <a:r>
              <a:rPr lang="ru-RU" dirty="0" smtClean="0"/>
              <a:t>:</a:t>
            </a:r>
          </a:p>
          <a:p>
            <a:pPr marL="0" lvl="0" indent="0" algn="ctr">
              <a:buNone/>
            </a:pPr>
            <a:endParaRPr lang="ru-RU" sz="500" dirty="0"/>
          </a:p>
          <a:p>
            <a:pPr marL="0" indent="0">
              <a:buNone/>
            </a:pPr>
            <a:r>
              <a:rPr lang="en-US" b="1" dirty="0"/>
              <a:t>procedure F(n: integer);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begin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if n &gt; 0 then begin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  </a:t>
            </a:r>
            <a:r>
              <a:rPr lang="en-US" b="1" dirty="0" err="1"/>
              <a:t>writeln</a:t>
            </a:r>
            <a:r>
              <a:rPr lang="en-US" b="1" dirty="0"/>
              <a:t>('*');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  F(n-2);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  F(n-1);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   F(n-1);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end;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 </a:t>
            </a:r>
            <a:r>
              <a:rPr lang="en-US" b="1" dirty="0" err="1"/>
              <a:t>writeln</a:t>
            </a:r>
            <a:r>
              <a:rPr lang="en-US" b="1" dirty="0"/>
              <a:t>('*');</a:t>
            </a:r>
            <a:endParaRPr lang="ru-RU" dirty="0"/>
          </a:p>
          <a:p>
            <a:pPr marL="0" indent="0">
              <a:buNone/>
            </a:pPr>
            <a:r>
              <a:rPr lang="en-US" b="1" dirty="0"/>
              <a:t>end;</a:t>
            </a:r>
            <a:endParaRPr lang="ru-RU" dirty="0"/>
          </a:p>
          <a:p>
            <a:pPr marL="0" indent="0" algn="ctr">
              <a:buNone/>
            </a:pPr>
            <a:r>
              <a:rPr lang="en-US" dirty="0"/>
              <a:t> </a:t>
            </a:r>
            <a:r>
              <a:rPr lang="ru-RU" dirty="0"/>
              <a:t>Сколько символов "звездочка" будет напечатано на экране при выполнении вызова F(5)?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660232" y="5949280"/>
            <a:ext cx="1008112" cy="646331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197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588224" y="5804393"/>
            <a:ext cx="1359951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916832"/>
            <a:ext cx="7344816" cy="3600400"/>
          </a:xfrm>
          <a:prstGeom prst="rect">
            <a:avLst/>
          </a:prstGeom>
          <a:solidFill>
            <a:srgbClr val="B83D68">
              <a:alpha val="1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8521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334498"/>
            <a:ext cx="7992888" cy="4411872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procedure F(n: integer); forward;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procedure G(n: integer); forward;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procedure F(n: integer);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begin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err="1"/>
              <a:t>writeln</a:t>
            </a:r>
            <a:r>
              <a:rPr lang="en-US" sz="2000" b="1" dirty="0"/>
              <a:t>('*');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if n &gt; 0 then begin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  </a:t>
            </a:r>
            <a:r>
              <a:rPr lang="en-US" sz="2000" b="1" dirty="0" err="1"/>
              <a:t>writeln</a:t>
            </a:r>
            <a:r>
              <a:rPr lang="en-US" sz="2000" b="1" dirty="0"/>
              <a:t>('*');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  G(n - 1);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end;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end;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procedure G(n: integer);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begin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 err="1"/>
              <a:t>writeln</a:t>
            </a:r>
            <a:r>
              <a:rPr lang="en-US" sz="2000" b="1" dirty="0"/>
              <a:t>('*');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if n &gt; 1 then begin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   </a:t>
            </a:r>
            <a:r>
              <a:rPr lang="en-US" sz="2000" b="1" dirty="0" err="1"/>
              <a:t>writeln</a:t>
            </a:r>
            <a:r>
              <a:rPr lang="en-US" sz="2000" b="1" dirty="0"/>
              <a:t>('*');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   F(n - 2);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end;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en-US" sz="2000" b="1" dirty="0"/>
              <a:t>end</a:t>
            </a:r>
            <a:r>
              <a:rPr lang="ru-RU" sz="2000" b="1" dirty="0"/>
              <a:t>;</a:t>
            </a:r>
            <a:endParaRPr lang="ru-RU" sz="2000" dirty="0"/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/>
              <a:t>Сколько символов «звёздочка» будет напечатано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на </a:t>
            </a:r>
            <a:r>
              <a:rPr lang="ru-RU" sz="2000" dirty="0"/>
              <a:t>экране при </a:t>
            </a:r>
            <a:r>
              <a:rPr lang="ru-RU" sz="2000" dirty="0" smtClean="0"/>
              <a:t>выполнении вызова </a:t>
            </a:r>
            <a:r>
              <a:rPr lang="ru-RU" sz="2000" dirty="0"/>
              <a:t>F(12</a:t>
            </a:r>
            <a:r>
              <a:rPr lang="ru-RU" sz="2000" dirty="0" smtClean="0"/>
              <a:t>)?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332656"/>
            <a:ext cx="7344816" cy="5544616"/>
          </a:xfrm>
          <a:prstGeom prst="rect">
            <a:avLst/>
          </a:prstGeom>
          <a:solidFill>
            <a:srgbClr val="B83D68">
              <a:alpha val="1686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6732240" y="6095037"/>
            <a:ext cx="1008112" cy="646331"/>
          </a:xfrm>
          <a:prstGeom prst="rect">
            <a:avLst/>
          </a:prstGeom>
          <a:solidFill>
            <a:schemeClr val="bg1"/>
          </a:solidFill>
          <a:ln w="76200">
            <a:solidFill>
              <a:schemeClr val="accent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17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588224" y="5991327"/>
            <a:ext cx="1368152" cy="82204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80728"/>
            <a:ext cx="3384376" cy="24482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3429000"/>
            <a:ext cx="3384376" cy="244827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09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183</TotalTime>
  <Words>468</Words>
  <Application>Microsoft Office PowerPoint</Application>
  <PresentationFormat>Экран (4:3)</PresentationFormat>
  <Paragraphs>87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Изящная</vt:lpstr>
      <vt:lpstr>Методика подготовки учащихся к ЕГЭ по информатике  (на примере решения задания №11 «РЕКУРСИвные алгоритмы»)  </vt:lpstr>
      <vt:lpstr>Важно знать:</vt:lpstr>
      <vt:lpstr>ПРИМЕР</vt:lpstr>
      <vt:lpstr>ПРИМЕР 1.</vt:lpstr>
      <vt:lpstr>ПРИМЕР 2.</vt:lpstr>
      <vt:lpstr>Пример 3</vt:lpstr>
      <vt:lpstr>ЗАДАЧИ ДЛЯ САМОСТОЯТЕЛЬНОГО РЕШЕНИЯ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Методика подготовки учащихся к ЕГЭ по информатике  (на примере решения задания №11 «РЕКУРСИвные алгоритмы»)</dc:title>
  <dc:creator>Кузнецова Валерия Викторовна</dc:creator>
  <cp:lastModifiedBy>Кузнецова Валерия Викторовна</cp:lastModifiedBy>
  <cp:revision>13</cp:revision>
  <dcterms:created xsi:type="dcterms:W3CDTF">2018-02-13T12:12:02Z</dcterms:created>
  <dcterms:modified xsi:type="dcterms:W3CDTF">2019-03-26T15:48:13Z</dcterms:modified>
</cp:coreProperties>
</file>